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Roboto Bold" charset="1" panose="02000000000000000000"/>
      <p:regular r:id="rId21"/>
    </p:embeddedFont>
    <p:embeddedFont>
      <p:font typeface="Roboto" charset="1" panose="02000000000000000000"/>
      <p:regular r:id="rId22"/>
    </p:embeddedFont>
    <p:embeddedFont>
      <p:font typeface="Inter Medium" charset="1" panose="02000503000000020004"/>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grpSp>
        <p:nvGrpSpPr>
          <p:cNvPr name="Group 2" id="2"/>
          <p:cNvGrpSpPr/>
          <p:nvPr/>
        </p:nvGrpSpPr>
        <p:grpSpPr>
          <a:xfrm rot="-10800000">
            <a:off x="0" y="0"/>
            <a:ext cx="18288000" cy="10287000"/>
            <a:chOff x="0" y="0"/>
            <a:chExt cx="23754240" cy="13361760"/>
          </a:xfrm>
        </p:grpSpPr>
        <p:sp>
          <p:nvSpPr>
            <p:cNvPr name="Freeform 3" id="3"/>
            <p:cNvSpPr/>
            <p:nvPr/>
          </p:nvSpPr>
          <p:spPr>
            <a:xfrm flipH="false" flipV="false" rot="0">
              <a:off x="0" y="0"/>
              <a:ext cx="23754207" cy="13361671"/>
            </a:xfrm>
            <a:custGeom>
              <a:avLst/>
              <a:gdLst/>
              <a:ahLst/>
              <a:cxnLst/>
              <a:rect r="r" b="b" t="t" l="l"/>
              <a:pathLst>
                <a:path h="13361671" w="23754207">
                  <a:moveTo>
                    <a:pt x="23754207" y="237650"/>
                  </a:moveTo>
                  <a:cubicBezTo>
                    <a:pt x="23754207" y="106384"/>
                    <a:pt x="23653750" y="0"/>
                    <a:pt x="23529798" y="0"/>
                  </a:cubicBezTo>
                  <a:lnTo>
                    <a:pt x="224409" y="0"/>
                  </a:lnTo>
                  <a:cubicBezTo>
                    <a:pt x="100457" y="0"/>
                    <a:pt x="0" y="106384"/>
                    <a:pt x="0" y="237650"/>
                  </a:cubicBezTo>
                  <a:lnTo>
                    <a:pt x="0" y="13124021"/>
                  </a:lnTo>
                  <a:cubicBezTo>
                    <a:pt x="0" y="13255287"/>
                    <a:pt x="100457" y="13361671"/>
                    <a:pt x="224409" y="13361671"/>
                  </a:cubicBezTo>
                  <a:lnTo>
                    <a:pt x="23529798" y="13361671"/>
                  </a:lnTo>
                  <a:cubicBezTo>
                    <a:pt x="23653750" y="13361671"/>
                    <a:pt x="23754207" y="13255287"/>
                    <a:pt x="23754207" y="13124021"/>
                  </a:cubicBezTo>
                  <a:close/>
                </a:path>
              </a:pathLst>
            </a:custGeom>
            <a:solidFill>
              <a:srgbClr val="000000"/>
            </a:solidFill>
          </p:spPr>
        </p:sp>
      </p:grpSp>
      <p:sp>
        <p:nvSpPr>
          <p:cNvPr name="Freeform 4" id="4"/>
          <p:cNvSpPr/>
          <p:nvPr/>
        </p:nvSpPr>
        <p:spPr>
          <a:xfrm flipH="false" flipV="false" rot="0">
            <a:off x="236880" y="381829"/>
            <a:ext cx="2298904" cy="1686250"/>
          </a:xfrm>
          <a:custGeom>
            <a:avLst/>
            <a:gdLst/>
            <a:ahLst/>
            <a:cxnLst/>
            <a:rect r="r" b="b" t="t" l="l"/>
            <a:pathLst>
              <a:path h="1686250" w="2298904">
                <a:moveTo>
                  <a:pt x="0" y="0"/>
                </a:moveTo>
                <a:lnTo>
                  <a:pt x="2298904" y="0"/>
                </a:lnTo>
                <a:lnTo>
                  <a:pt x="2298904" y="1686251"/>
                </a:lnTo>
                <a:lnTo>
                  <a:pt x="0" y="1686251"/>
                </a:lnTo>
                <a:lnTo>
                  <a:pt x="0" y="0"/>
                </a:lnTo>
                <a:close/>
              </a:path>
            </a:pathLst>
          </a:custGeom>
          <a:blipFill>
            <a:blip r:embed="rId2"/>
            <a:stretch>
              <a:fillRect l="0" t="0" r="-2690" b="0"/>
            </a:stretch>
          </a:blipFill>
        </p:spPr>
      </p:sp>
      <p:sp>
        <p:nvSpPr>
          <p:cNvPr name="TextBox 5" id="5"/>
          <p:cNvSpPr txBox="true"/>
          <p:nvPr/>
        </p:nvSpPr>
        <p:spPr>
          <a:xfrm rot="0">
            <a:off x="2535784" y="2965234"/>
            <a:ext cx="13388810" cy="1028700"/>
          </a:xfrm>
          <a:prstGeom prst="rect">
            <a:avLst/>
          </a:prstGeom>
        </p:spPr>
        <p:txBody>
          <a:bodyPr anchor="t" rtlCol="false" tIns="0" lIns="0" bIns="0" rIns="0">
            <a:spAutoFit/>
          </a:bodyPr>
          <a:lstStyle/>
          <a:p>
            <a:pPr algn="ctr">
              <a:lnSpc>
                <a:spcPts val="8039"/>
              </a:lnSpc>
            </a:pPr>
            <a:r>
              <a:rPr lang="en-US" b="true" sz="6699" spc="-4">
                <a:solidFill>
                  <a:srgbClr val="EFEEE7"/>
                </a:solidFill>
                <a:latin typeface="Roboto Bold"/>
                <a:ea typeface="Roboto Bold"/>
                <a:cs typeface="Roboto Bold"/>
                <a:sym typeface="Roboto Bold"/>
              </a:rPr>
              <a:t>FASHION ITEM CLASSIFICATION</a:t>
            </a:r>
          </a:p>
        </p:txBody>
      </p:sp>
      <p:sp>
        <p:nvSpPr>
          <p:cNvPr name="TextBox 6" id="6"/>
          <p:cNvSpPr txBox="true"/>
          <p:nvPr/>
        </p:nvSpPr>
        <p:spPr>
          <a:xfrm rot="0">
            <a:off x="2882520" y="4881562"/>
            <a:ext cx="12522960" cy="504825"/>
          </a:xfrm>
          <a:prstGeom prst="rect">
            <a:avLst/>
          </a:prstGeom>
        </p:spPr>
        <p:txBody>
          <a:bodyPr anchor="t" rtlCol="false" tIns="0" lIns="0" bIns="0" rIns="0">
            <a:spAutoFit/>
          </a:bodyPr>
          <a:lstStyle/>
          <a:p>
            <a:pPr algn="ctr">
              <a:lnSpc>
                <a:spcPts val="3840"/>
              </a:lnSpc>
            </a:pPr>
            <a:r>
              <a:rPr lang="en-US" sz="3200" spc="-2">
                <a:solidFill>
                  <a:srgbClr val="EFEEE7"/>
                </a:solidFill>
                <a:latin typeface="Roboto"/>
                <a:ea typeface="Roboto"/>
                <a:cs typeface="Roboto"/>
                <a:sym typeface="Roboto"/>
              </a:rPr>
              <a:t>Image Classification using the Fashion MNIST Dataset</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10800000">
            <a:off x="236880" y="239040"/>
            <a:ext cx="17815680" cy="9751577"/>
            <a:chOff x="0" y="0"/>
            <a:chExt cx="23754240" cy="13002102"/>
          </a:xfrm>
        </p:grpSpPr>
        <p:sp>
          <p:nvSpPr>
            <p:cNvPr name="Freeform 3" id="3"/>
            <p:cNvSpPr/>
            <p:nvPr/>
          </p:nvSpPr>
          <p:spPr>
            <a:xfrm flipH="false" flipV="false" rot="0">
              <a:off x="0" y="0"/>
              <a:ext cx="23754207" cy="13002016"/>
            </a:xfrm>
            <a:custGeom>
              <a:avLst/>
              <a:gdLst/>
              <a:ahLst/>
              <a:cxnLst/>
              <a:rect r="r" b="b" t="t" l="l"/>
              <a:pathLst>
                <a:path h="13002016" w="23754207">
                  <a:moveTo>
                    <a:pt x="23754207" y="231253"/>
                  </a:moveTo>
                  <a:cubicBezTo>
                    <a:pt x="23754207" y="103521"/>
                    <a:pt x="23653750" y="0"/>
                    <a:pt x="23529798" y="0"/>
                  </a:cubicBezTo>
                  <a:lnTo>
                    <a:pt x="224409" y="0"/>
                  </a:lnTo>
                  <a:cubicBezTo>
                    <a:pt x="100457" y="0"/>
                    <a:pt x="0" y="103521"/>
                    <a:pt x="0" y="231253"/>
                  </a:cubicBezTo>
                  <a:lnTo>
                    <a:pt x="0" y="12770762"/>
                  </a:lnTo>
                  <a:cubicBezTo>
                    <a:pt x="0" y="12898495"/>
                    <a:pt x="100457" y="13002016"/>
                    <a:pt x="224409" y="13002016"/>
                  </a:cubicBezTo>
                  <a:lnTo>
                    <a:pt x="23529798" y="13002016"/>
                  </a:lnTo>
                  <a:cubicBezTo>
                    <a:pt x="23653750" y="13002016"/>
                    <a:pt x="23754207" y="12898495"/>
                    <a:pt x="23754207" y="12770762"/>
                  </a:cubicBezTo>
                  <a:close/>
                </a:path>
              </a:pathLst>
            </a:custGeom>
            <a:solidFill>
              <a:srgbClr val="EFEEE7"/>
            </a:solidFill>
          </p:spPr>
        </p:sp>
      </p:grpSp>
      <p:grpSp>
        <p:nvGrpSpPr>
          <p:cNvPr name="Group 4" id="4"/>
          <p:cNvGrpSpPr/>
          <p:nvPr/>
        </p:nvGrpSpPr>
        <p:grpSpPr>
          <a:xfrm rot="0">
            <a:off x="1028700" y="3035702"/>
            <a:ext cx="4972805" cy="5246370"/>
            <a:chOff x="0" y="0"/>
            <a:chExt cx="2077720" cy="2192020"/>
          </a:xfrm>
        </p:grpSpPr>
        <p:sp>
          <p:nvSpPr>
            <p:cNvPr name="Freeform 5" id="5"/>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blipFill>
              <a:blip r:embed="rId2"/>
              <a:stretch>
                <a:fillRect l="-2736" t="0" r="-2736" b="0"/>
              </a:stretch>
            </a:blipFill>
          </p:spPr>
        </p:sp>
      </p:grpSp>
      <p:sp>
        <p:nvSpPr>
          <p:cNvPr name="TextBox 6" id="6"/>
          <p:cNvSpPr txBox="true"/>
          <p:nvPr/>
        </p:nvSpPr>
        <p:spPr>
          <a:xfrm rot="0">
            <a:off x="1028700" y="847940"/>
            <a:ext cx="15246720" cy="1047750"/>
          </a:xfrm>
          <a:prstGeom prst="rect">
            <a:avLst/>
          </a:prstGeom>
        </p:spPr>
        <p:txBody>
          <a:bodyPr anchor="t" rtlCol="false" tIns="0" lIns="0" bIns="0" rIns="0">
            <a:spAutoFit/>
          </a:bodyPr>
          <a:lstStyle/>
          <a:p>
            <a:pPr algn="ctr">
              <a:lnSpc>
                <a:spcPts val="8304"/>
              </a:lnSpc>
            </a:pPr>
            <a:r>
              <a:rPr lang="en-US" b="true" sz="6920" spc="-2">
                <a:solidFill>
                  <a:srgbClr val="000000"/>
                </a:solidFill>
                <a:latin typeface="Inter Medium"/>
                <a:ea typeface="Inter Medium"/>
                <a:cs typeface="Inter Medium"/>
                <a:sym typeface="Inter Medium"/>
              </a:rPr>
              <a:t>Tools Used</a:t>
            </a:r>
          </a:p>
        </p:txBody>
      </p:sp>
      <p:sp>
        <p:nvSpPr>
          <p:cNvPr name="TextBox 7" id="7"/>
          <p:cNvSpPr txBox="true"/>
          <p:nvPr/>
        </p:nvSpPr>
        <p:spPr>
          <a:xfrm rot="0">
            <a:off x="6904227" y="4181948"/>
            <a:ext cx="10355073" cy="2692992"/>
          </a:xfrm>
          <a:prstGeom prst="rect">
            <a:avLst/>
          </a:prstGeom>
        </p:spPr>
        <p:txBody>
          <a:bodyPr anchor="t" rtlCol="false" tIns="0" lIns="0" bIns="0" rIns="0">
            <a:spAutoFit/>
          </a:bodyPr>
          <a:lstStyle/>
          <a:p>
            <a:pPr algn="l">
              <a:lnSpc>
                <a:spcPts val="3585"/>
              </a:lnSpc>
            </a:pPr>
            <a:r>
              <a:rPr lang="en-US" sz="2988" spc="-2">
                <a:solidFill>
                  <a:srgbClr val="000000"/>
                </a:solidFill>
                <a:latin typeface="Roboto"/>
                <a:ea typeface="Roboto"/>
                <a:cs typeface="Roboto"/>
                <a:sym typeface="Roboto"/>
              </a:rPr>
              <a:t>The model is built using the TensorFlow and Keras frameworks, which provide comprehensive tools for constructing, training, and evaluating deep learning models. These libraries support streamlined model development and include built-in functions for loss calculations, optimizers, and metric evaluations.</a:t>
            </a:r>
          </a:p>
        </p:txBody>
      </p:sp>
    </p:spTree>
  </p:cSld>
  <p:clrMapOvr>
    <a:masterClrMapping/>
  </p:clrMapOvr>
  <p:transition spd="fast">
    <p:fade/>
  </p:transition>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grpSp>
        <p:nvGrpSpPr>
          <p:cNvPr name="Group 2" id="2"/>
          <p:cNvGrpSpPr/>
          <p:nvPr/>
        </p:nvGrpSpPr>
        <p:grpSpPr>
          <a:xfrm rot="-10800000">
            <a:off x="-286014" y="-427002"/>
            <a:ext cx="19121963" cy="11141004"/>
            <a:chOff x="0" y="0"/>
            <a:chExt cx="24439291" cy="14239032"/>
          </a:xfrm>
        </p:grpSpPr>
        <p:sp>
          <p:nvSpPr>
            <p:cNvPr name="Freeform 3" id="3"/>
            <p:cNvSpPr/>
            <p:nvPr/>
          </p:nvSpPr>
          <p:spPr>
            <a:xfrm flipH="false" flipV="false" rot="0">
              <a:off x="0" y="0"/>
              <a:ext cx="24439257" cy="14238937"/>
            </a:xfrm>
            <a:custGeom>
              <a:avLst/>
              <a:gdLst/>
              <a:ahLst/>
              <a:cxnLst/>
              <a:rect r="r" b="b" t="t" l="l"/>
              <a:pathLst>
                <a:path h="14238937" w="24439257">
                  <a:moveTo>
                    <a:pt x="24439257" y="253253"/>
                  </a:moveTo>
                  <a:cubicBezTo>
                    <a:pt x="24439257" y="113369"/>
                    <a:pt x="24335904" y="0"/>
                    <a:pt x="24208377" y="0"/>
                  </a:cubicBezTo>
                  <a:lnTo>
                    <a:pt x="230881" y="0"/>
                  </a:lnTo>
                  <a:cubicBezTo>
                    <a:pt x="103354" y="0"/>
                    <a:pt x="0" y="113369"/>
                    <a:pt x="0" y="253253"/>
                  </a:cubicBezTo>
                  <a:lnTo>
                    <a:pt x="0" y="13985684"/>
                  </a:lnTo>
                  <a:cubicBezTo>
                    <a:pt x="0" y="14125567"/>
                    <a:pt x="103354" y="14238937"/>
                    <a:pt x="230881" y="14238937"/>
                  </a:cubicBezTo>
                  <a:lnTo>
                    <a:pt x="24208377" y="14238937"/>
                  </a:lnTo>
                  <a:cubicBezTo>
                    <a:pt x="24335904" y="14238937"/>
                    <a:pt x="24439257" y="14125567"/>
                    <a:pt x="24439257" y="13985684"/>
                  </a:cubicBezTo>
                  <a:close/>
                </a:path>
              </a:pathLst>
            </a:custGeom>
            <a:solidFill>
              <a:srgbClr val="000000"/>
            </a:solidFill>
          </p:spPr>
        </p:sp>
      </p:grpSp>
      <p:grpSp>
        <p:nvGrpSpPr>
          <p:cNvPr name="Group 4" id="4"/>
          <p:cNvGrpSpPr/>
          <p:nvPr/>
        </p:nvGrpSpPr>
        <p:grpSpPr>
          <a:xfrm rot="0">
            <a:off x="4445581" y="-427002"/>
            <a:ext cx="8895600" cy="1904400"/>
            <a:chOff x="0" y="0"/>
            <a:chExt cx="11860800" cy="2539200"/>
          </a:xfrm>
        </p:grpSpPr>
        <p:sp>
          <p:nvSpPr>
            <p:cNvPr name="Freeform 5" id="5"/>
            <p:cNvSpPr/>
            <p:nvPr/>
          </p:nvSpPr>
          <p:spPr>
            <a:xfrm flipH="false" flipV="false" rot="0">
              <a:off x="0" y="0"/>
              <a:ext cx="11860800" cy="2539200"/>
            </a:xfrm>
            <a:custGeom>
              <a:avLst/>
              <a:gdLst/>
              <a:ahLst/>
              <a:cxnLst/>
              <a:rect r="r" b="b" t="t" l="l"/>
              <a:pathLst>
                <a:path h="2539200" w="11860800">
                  <a:moveTo>
                    <a:pt x="0" y="0"/>
                  </a:moveTo>
                  <a:lnTo>
                    <a:pt x="11860800" y="0"/>
                  </a:lnTo>
                  <a:lnTo>
                    <a:pt x="11860800" y="2539200"/>
                  </a:lnTo>
                  <a:lnTo>
                    <a:pt x="0" y="2539200"/>
                  </a:lnTo>
                  <a:close/>
                </a:path>
              </a:pathLst>
            </a:custGeom>
            <a:solidFill>
              <a:srgbClr val="000000">
                <a:alpha val="0"/>
              </a:srgbClr>
            </a:solidFill>
          </p:spPr>
        </p:sp>
        <p:sp>
          <p:nvSpPr>
            <p:cNvPr name="TextBox 6" id="6"/>
            <p:cNvSpPr txBox="true"/>
            <p:nvPr/>
          </p:nvSpPr>
          <p:spPr>
            <a:xfrm>
              <a:off x="0" y="0"/>
              <a:ext cx="11860800" cy="2539200"/>
            </a:xfrm>
            <a:prstGeom prst="rect">
              <a:avLst/>
            </a:prstGeom>
          </p:spPr>
          <p:txBody>
            <a:bodyPr anchor="b" rtlCol="false" tIns="0" lIns="0" bIns="0" rIns="0"/>
            <a:lstStyle/>
            <a:p>
              <a:pPr algn="ctr">
                <a:lnSpc>
                  <a:spcPts val="7680"/>
                </a:lnSpc>
              </a:pPr>
              <a:r>
                <a:rPr lang="en-US" b="true" sz="6400" spc="-1">
                  <a:solidFill>
                    <a:srgbClr val="EFEEE7"/>
                  </a:solidFill>
                  <a:latin typeface="Inter Medium"/>
                  <a:ea typeface="Inter Medium"/>
                  <a:cs typeface="Inter Medium"/>
                  <a:sym typeface="Inter Medium"/>
                </a:rPr>
                <a:t>Output</a:t>
              </a:r>
            </a:p>
          </p:txBody>
        </p:sp>
      </p:grpSp>
      <p:grpSp>
        <p:nvGrpSpPr>
          <p:cNvPr name="Group 7" id="7"/>
          <p:cNvGrpSpPr/>
          <p:nvPr/>
        </p:nvGrpSpPr>
        <p:grpSpPr>
          <a:xfrm rot="0">
            <a:off x="2348091" y="1805535"/>
            <a:ext cx="13169674" cy="7293366"/>
            <a:chOff x="0" y="0"/>
            <a:chExt cx="1467678" cy="812800"/>
          </a:xfrm>
        </p:grpSpPr>
        <p:sp>
          <p:nvSpPr>
            <p:cNvPr name="Freeform 8" id="8"/>
            <p:cNvSpPr/>
            <p:nvPr/>
          </p:nvSpPr>
          <p:spPr>
            <a:xfrm flipH="false" flipV="false" rot="0">
              <a:off x="0" y="0"/>
              <a:ext cx="1467678" cy="812800"/>
            </a:xfrm>
            <a:custGeom>
              <a:avLst/>
              <a:gdLst/>
              <a:ahLst/>
              <a:cxnLst/>
              <a:rect r="r" b="b" t="t" l="l"/>
              <a:pathLst>
                <a:path h="812800" w="1467678">
                  <a:moveTo>
                    <a:pt x="13521" y="0"/>
                  </a:moveTo>
                  <a:lnTo>
                    <a:pt x="1454157" y="0"/>
                  </a:lnTo>
                  <a:cubicBezTo>
                    <a:pt x="1457743" y="0"/>
                    <a:pt x="1461182" y="1425"/>
                    <a:pt x="1463718" y="3960"/>
                  </a:cubicBezTo>
                  <a:cubicBezTo>
                    <a:pt x="1466253" y="6496"/>
                    <a:pt x="1467678" y="9935"/>
                    <a:pt x="1467678" y="13521"/>
                  </a:cubicBezTo>
                  <a:lnTo>
                    <a:pt x="1467678" y="799279"/>
                  </a:lnTo>
                  <a:cubicBezTo>
                    <a:pt x="1467678" y="806747"/>
                    <a:pt x="1461624" y="812800"/>
                    <a:pt x="1454157" y="812800"/>
                  </a:cubicBezTo>
                  <a:lnTo>
                    <a:pt x="13521" y="812800"/>
                  </a:lnTo>
                  <a:cubicBezTo>
                    <a:pt x="6053" y="812800"/>
                    <a:pt x="0" y="806747"/>
                    <a:pt x="0" y="799279"/>
                  </a:cubicBezTo>
                  <a:lnTo>
                    <a:pt x="0" y="13521"/>
                  </a:lnTo>
                  <a:cubicBezTo>
                    <a:pt x="0" y="6053"/>
                    <a:pt x="6053" y="0"/>
                    <a:pt x="13521" y="0"/>
                  </a:cubicBezTo>
                  <a:close/>
                </a:path>
              </a:pathLst>
            </a:custGeom>
            <a:blipFill>
              <a:blip r:embed="rId2"/>
              <a:stretch>
                <a:fillRect l="-2868" t="0" r="-2868" b="0"/>
              </a:stretch>
            </a:blipFill>
          </p:spPr>
        </p:sp>
      </p:grpSp>
    </p:spTree>
  </p:cSld>
  <p:clrMapOvr>
    <a:masterClrMapping/>
  </p:clrMapOvr>
  <p:transition spd="fast">
    <p:fade/>
  </p:transition>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grpSp>
        <p:nvGrpSpPr>
          <p:cNvPr name="Group 2" id="2"/>
          <p:cNvGrpSpPr/>
          <p:nvPr/>
        </p:nvGrpSpPr>
        <p:grpSpPr>
          <a:xfrm rot="-10800000">
            <a:off x="-286014" y="-427002"/>
            <a:ext cx="19121963" cy="11141004"/>
            <a:chOff x="0" y="0"/>
            <a:chExt cx="24439291" cy="14239032"/>
          </a:xfrm>
        </p:grpSpPr>
        <p:sp>
          <p:nvSpPr>
            <p:cNvPr name="Freeform 3" id="3"/>
            <p:cNvSpPr/>
            <p:nvPr/>
          </p:nvSpPr>
          <p:spPr>
            <a:xfrm flipH="false" flipV="false" rot="0">
              <a:off x="0" y="0"/>
              <a:ext cx="24439257" cy="14238937"/>
            </a:xfrm>
            <a:custGeom>
              <a:avLst/>
              <a:gdLst/>
              <a:ahLst/>
              <a:cxnLst/>
              <a:rect r="r" b="b" t="t" l="l"/>
              <a:pathLst>
                <a:path h="14238937" w="24439257">
                  <a:moveTo>
                    <a:pt x="24439257" y="253253"/>
                  </a:moveTo>
                  <a:cubicBezTo>
                    <a:pt x="24439257" y="113369"/>
                    <a:pt x="24335904" y="0"/>
                    <a:pt x="24208377" y="0"/>
                  </a:cubicBezTo>
                  <a:lnTo>
                    <a:pt x="230881" y="0"/>
                  </a:lnTo>
                  <a:cubicBezTo>
                    <a:pt x="103354" y="0"/>
                    <a:pt x="0" y="113369"/>
                    <a:pt x="0" y="253253"/>
                  </a:cubicBezTo>
                  <a:lnTo>
                    <a:pt x="0" y="13985684"/>
                  </a:lnTo>
                  <a:cubicBezTo>
                    <a:pt x="0" y="14125567"/>
                    <a:pt x="103354" y="14238937"/>
                    <a:pt x="230881" y="14238937"/>
                  </a:cubicBezTo>
                  <a:lnTo>
                    <a:pt x="24208377" y="14238937"/>
                  </a:lnTo>
                  <a:cubicBezTo>
                    <a:pt x="24335904" y="14238937"/>
                    <a:pt x="24439257" y="14125567"/>
                    <a:pt x="24439257" y="13985684"/>
                  </a:cubicBezTo>
                  <a:close/>
                </a:path>
              </a:pathLst>
            </a:custGeom>
            <a:solidFill>
              <a:srgbClr val="000000"/>
            </a:solidFill>
          </p:spPr>
        </p:sp>
      </p:grpSp>
      <p:grpSp>
        <p:nvGrpSpPr>
          <p:cNvPr name="Group 4" id="4"/>
          <p:cNvGrpSpPr/>
          <p:nvPr/>
        </p:nvGrpSpPr>
        <p:grpSpPr>
          <a:xfrm rot="0">
            <a:off x="4445581" y="-427002"/>
            <a:ext cx="8895600" cy="1904400"/>
            <a:chOff x="0" y="0"/>
            <a:chExt cx="11860800" cy="2539200"/>
          </a:xfrm>
        </p:grpSpPr>
        <p:sp>
          <p:nvSpPr>
            <p:cNvPr name="Freeform 5" id="5"/>
            <p:cNvSpPr/>
            <p:nvPr/>
          </p:nvSpPr>
          <p:spPr>
            <a:xfrm flipH="false" flipV="false" rot="0">
              <a:off x="0" y="0"/>
              <a:ext cx="11860800" cy="2539200"/>
            </a:xfrm>
            <a:custGeom>
              <a:avLst/>
              <a:gdLst/>
              <a:ahLst/>
              <a:cxnLst/>
              <a:rect r="r" b="b" t="t" l="l"/>
              <a:pathLst>
                <a:path h="2539200" w="11860800">
                  <a:moveTo>
                    <a:pt x="0" y="0"/>
                  </a:moveTo>
                  <a:lnTo>
                    <a:pt x="11860800" y="0"/>
                  </a:lnTo>
                  <a:lnTo>
                    <a:pt x="11860800" y="2539200"/>
                  </a:lnTo>
                  <a:lnTo>
                    <a:pt x="0" y="2539200"/>
                  </a:lnTo>
                  <a:close/>
                </a:path>
              </a:pathLst>
            </a:custGeom>
            <a:solidFill>
              <a:srgbClr val="000000">
                <a:alpha val="0"/>
              </a:srgbClr>
            </a:solidFill>
          </p:spPr>
        </p:sp>
        <p:sp>
          <p:nvSpPr>
            <p:cNvPr name="TextBox 6" id="6"/>
            <p:cNvSpPr txBox="true"/>
            <p:nvPr/>
          </p:nvSpPr>
          <p:spPr>
            <a:xfrm>
              <a:off x="0" y="0"/>
              <a:ext cx="11860800" cy="2539200"/>
            </a:xfrm>
            <a:prstGeom prst="rect">
              <a:avLst/>
            </a:prstGeom>
          </p:spPr>
          <p:txBody>
            <a:bodyPr anchor="b" rtlCol="false" tIns="0" lIns="0" bIns="0" rIns="0"/>
            <a:lstStyle/>
            <a:p>
              <a:pPr algn="ctr">
                <a:lnSpc>
                  <a:spcPts val="7680"/>
                </a:lnSpc>
              </a:pPr>
              <a:r>
                <a:rPr lang="en-US" b="true" sz="6400" spc="-1">
                  <a:solidFill>
                    <a:srgbClr val="EFEEE7"/>
                  </a:solidFill>
                  <a:latin typeface="Inter Medium"/>
                  <a:ea typeface="Inter Medium"/>
                  <a:cs typeface="Inter Medium"/>
                  <a:sym typeface="Inter Medium"/>
                </a:rPr>
                <a:t>Results</a:t>
              </a:r>
            </a:p>
          </p:txBody>
        </p:sp>
      </p:grpSp>
      <p:grpSp>
        <p:nvGrpSpPr>
          <p:cNvPr name="Group 7" id="7"/>
          <p:cNvGrpSpPr/>
          <p:nvPr/>
        </p:nvGrpSpPr>
        <p:grpSpPr>
          <a:xfrm rot="0">
            <a:off x="227852" y="1863169"/>
            <a:ext cx="17832296" cy="8198196"/>
            <a:chOff x="0" y="0"/>
            <a:chExt cx="1767961" cy="812800"/>
          </a:xfrm>
        </p:grpSpPr>
        <p:sp>
          <p:nvSpPr>
            <p:cNvPr name="Freeform 8" id="8"/>
            <p:cNvSpPr/>
            <p:nvPr/>
          </p:nvSpPr>
          <p:spPr>
            <a:xfrm flipH="false" flipV="false" rot="0">
              <a:off x="0" y="0"/>
              <a:ext cx="1767961" cy="812800"/>
            </a:xfrm>
            <a:custGeom>
              <a:avLst/>
              <a:gdLst/>
              <a:ahLst/>
              <a:cxnLst/>
              <a:rect r="r" b="b" t="t" l="l"/>
              <a:pathLst>
                <a:path h="812800" w="1767961">
                  <a:moveTo>
                    <a:pt x="9985" y="0"/>
                  </a:moveTo>
                  <a:lnTo>
                    <a:pt x="1757975" y="0"/>
                  </a:lnTo>
                  <a:cubicBezTo>
                    <a:pt x="1763490" y="0"/>
                    <a:pt x="1767961" y="4471"/>
                    <a:pt x="1767961" y="9985"/>
                  </a:cubicBezTo>
                  <a:lnTo>
                    <a:pt x="1767961" y="802815"/>
                  </a:lnTo>
                  <a:cubicBezTo>
                    <a:pt x="1767961" y="808329"/>
                    <a:pt x="1763490" y="812800"/>
                    <a:pt x="1757975" y="812800"/>
                  </a:cubicBezTo>
                  <a:lnTo>
                    <a:pt x="9985" y="812800"/>
                  </a:lnTo>
                  <a:cubicBezTo>
                    <a:pt x="4471" y="812800"/>
                    <a:pt x="0" y="808329"/>
                    <a:pt x="0" y="802815"/>
                  </a:cubicBezTo>
                  <a:lnTo>
                    <a:pt x="0" y="9985"/>
                  </a:lnTo>
                  <a:cubicBezTo>
                    <a:pt x="0" y="4471"/>
                    <a:pt x="4471" y="0"/>
                    <a:pt x="9985" y="0"/>
                  </a:cubicBezTo>
                  <a:close/>
                </a:path>
              </a:pathLst>
            </a:custGeom>
            <a:blipFill>
              <a:blip r:embed="rId2"/>
              <a:stretch>
                <a:fillRect l="0" t="-2611" r="0" b="-2611"/>
              </a:stretch>
            </a:blipFill>
          </p:spPr>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grpSp>
        <p:nvGrpSpPr>
          <p:cNvPr name="Group 2" id="2"/>
          <p:cNvGrpSpPr/>
          <p:nvPr/>
        </p:nvGrpSpPr>
        <p:grpSpPr>
          <a:xfrm rot="-10800000">
            <a:off x="-286014" y="-427002"/>
            <a:ext cx="19121963" cy="11141004"/>
            <a:chOff x="0" y="0"/>
            <a:chExt cx="24439291" cy="14239032"/>
          </a:xfrm>
        </p:grpSpPr>
        <p:sp>
          <p:nvSpPr>
            <p:cNvPr name="Freeform 3" id="3"/>
            <p:cNvSpPr/>
            <p:nvPr/>
          </p:nvSpPr>
          <p:spPr>
            <a:xfrm flipH="false" flipV="false" rot="0">
              <a:off x="0" y="0"/>
              <a:ext cx="24439257" cy="14238937"/>
            </a:xfrm>
            <a:custGeom>
              <a:avLst/>
              <a:gdLst/>
              <a:ahLst/>
              <a:cxnLst/>
              <a:rect r="r" b="b" t="t" l="l"/>
              <a:pathLst>
                <a:path h="14238937" w="24439257">
                  <a:moveTo>
                    <a:pt x="24439257" y="253253"/>
                  </a:moveTo>
                  <a:cubicBezTo>
                    <a:pt x="24439257" y="113369"/>
                    <a:pt x="24335904" y="0"/>
                    <a:pt x="24208377" y="0"/>
                  </a:cubicBezTo>
                  <a:lnTo>
                    <a:pt x="230881" y="0"/>
                  </a:lnTo>
                  <a:cubicBezTo>
                    <a:pt x="103354" y="0"/>
                    <a:pt x="0" y="113369"/>
                    <a:pt x="0" y="253253"/>
                  </a:cubicBezTo>
                  <a:lnTo>
                    <a:pt x="0" y="13985684"/>
                  </a:lnTo>
                  <a:cubicBezTo>
                    <a:pt x="0" y="14125567"/>
                    <a:pt x="103354" y="14238937"/>
                    <a:pt x="230881" y="14238937"/>
                  </a:cubicBezTo>
                  <a:lnTo>
                    <a:pt x="24208377" y="14238937"/>
                  </a:lnTo>
                  <a:cubicBezTo>
                    <a:pt x="24335904" y="14238937"/>
                    <a:pt x="24439257" y="14125567"/>
                    <a:pt x="24439257" y="13985684"/>
                  </a:cubicBezTo>
                  <a:close/>
                </a:path>
              </a:pathLst>
            </a:custGeom>
            <a:solidFill>
              <a:srgbClr val="000000"/>
            </a:solidFill>
          </p:spPr>
        </p:sp>
      </p:grpSp>
      <p:grpSp>
        <p:nvGrpSpPr>
          <p:cNvPr name="Group 4" id="4"/>
          <p:cNvGrpSpPr/>
          <p:nvPr/>
        </p:nvGrpSpPr>
        <p:grpSpPr>
          <a:xfrm rot="0">
            <a:off x="4445581" y="-427002"/>
            <a:ext cx="8895600" cy="1904400"/>
            <a:chOff x="0" y="0"/>
            <a:chExt cx="11860800" cy="2539200"/>
          </a:xfrm>
        </p:grpSpPr>
        <p:sp>
          <p:nvSpPr>
            <p:cNvPr name="Freeform 5" id="5"/>
            <p:cNvSpPr/>
            <p:nvPr/>
          </p:nvSpPr>
          <p:spPr>
            <a:xfrm flipH="false" flipV="false" rot="0">
              <a:off x="0" y="0"/>
              <a:ext cx="11860800" cy="2539200"/>
            </a:xfrm>
            <a:custGeom>
              <a:avLst/>
              <a:gdLst/>
              <a:ahLst/>
              <a:cxnLst/>
              <a:rect r="r" b="b" t="t" l="l"/>
              <a:pathLst>
                <a:path h="2539200" w="11860800">
                  <a:moveTo>
                    <a:pt x="0" y="0"/>
                  </a:moveTo>
                  <a:lnTo>
                    <a:pt x="11860800" y="0"/>
                  </a:lnTo>
                  <a:lnTo>
                    <a:pt x="11860800" y="2539200"/>
                  </a:lnTo>
                  <a:lnTo>
                    <a:pt x="0" y="2539200"/>
                  </a:lnTo>
                  <a:close/>
                </a:path>
              </a:pathLst>
            </a:custGeom>
            <a:solidFill>
              <a:srgbClr val="000000">
                <a:alpha val="0"/>
              </a:srgbClr>
            </a:solidFill>
          </p:spPr>
        </p:sp>
        <p:sp>
          <p:nvSpPr>
            <p:cNvPr name="TextBox 6" id="6"/>
            <p:cNvSpPr txBox="true"/>
            <p:nvPr/>
          </p:nvSpPr>
          <p:spPr>
            <a:xfrm>
              <a:off x="0" y="0"/>
              <a:ext cx="11860800" cy="2539200"/>
            </a:xfrm>
            <a:prstGeom prst="rect">
              <a:avLst/>
            </a:prstGeom>
          </p:spPr>
          <p:txBody>
            <a:bodyPr anchor="b" rtlCol="false" tIns="0" lIns="0" bIns="0" rIns="0"/>
            <a:lstStyle/>
            <a:p>
              <a:pPr algn="ctr">
                <a:lnSpc>
                  <a:spcPts val="7680"/>
                </a:lnSpc>
              </a:pPr>
              <a:r>
                <a:rPr lang="en-US" b="true" sz="6400" spc="-1">
                  <a:solidFill>
                    <a:srgbClr val="EFEEE7"/>
                  </a:solidFill>
                  <a:latin typeface="Inter Medium"/>
                  <a:ea typeface="Inter Medium"/>
                  <a:cs typeface="Inter Medium"/>
                  <a:sym typeface="Inter Medium"/>
                </a:rPr>
                <a:t>Results</a:t>
              </a:r>
            </a:p>
          </p:txBody>
        </p:sp>
      </p:grpSp>
      <p:sp>
        <p:nvSpPr>
          <p:cNvPr name="Freeform 7" id="7"/>
          <p:cNvSpPr/>
          <p:nvPr/>
        </p:nvSpPr>
        <p:spPr>
          <a:xfrm flipH="false" flipV="false" rot="0">
            <a:off x="4189715" y="1688396"/>
            <a:ext cx="9908571" cy="7982554"/>
          </a:xfrm>
          <a:custGeom>
            <a:avLst/>
            <a:gdLst/>
            <a:ahLst/>
            <a:cxnLst/>
            <a:rect r="r" b="b" t="t" l="l"/>
            <a:pathLst>
              <a:path h="7982554" w="9908571">
                <a:moveTo>
                  <a:pt x="0" y="0"/>
                </a:moveTo>
                <a:lnTo>
                  <a:pt x="9908570" y="0"/>
                </a:lnTo>
                <a:lnTo>
                  <a:pt x="9908570" y="7982554"/>
                </a:lnTo>
                <a:lnTo>
                  <a:pt x="0" y="7982554"/>
                </a:lnTo>
                <a:lnTo>
                  <a:pt x="0" y="0"/>
                </a:lnTo>
                <a:close/>
              </a:path>
            </a:pathLst>
          </a:custGeom>
          <a:blipFill>
            <a:blip r:embed="rId2"/>
            <a:stretch>
              <a:fillRect l="0" t="-1280" r="0" b="-1280"/>
            </a:stretch>
          </a:blipFill>
        </p:spPr>
      </p:sp>
    </p:spTree>
  </p:cSld>
  <p:clrMapOvr>
    <a:masterClrMapping/>
  </p:clrMapOvr>
</p:sld>
</file>

<file path=ppt/slides/slide14.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10800000">
            <a:off x="236160" y="267712"/>
            <a:ext cx="17815680" cy="9751577"/>
            <a:chOff x="0" y="0"/>
            <a:chExt cx="23754240" cy="13002102"/>
          </a:xfrm>
        </p:grpSpPr>
        <p:sp>
          <p:nvSpPr>
            <p:cNvPr name="Freeform 3" id="3"/>
            <p:cNvSpPr/>
            <p:nvPr/>
          </p:nvSpPr>
          <p:spPr>
            <a:xfrm flipH="false" flipV="false" rot="0">
              <a:off x="0" y="0"/>
              <a:ext cx="23754207" cy="13002016"/>
            </a:xfrm>
            <a:custGeom>
              <a:avLst/>
              <a:gdLst/>
              <a:ahLst/>
              <a:cxnLst/>
              <a:rect r="r" b="b" t="t" l="l"/>
              <a:pathLst>
                <a:path h="13002016" w="23754207">
                  <a:moveTo>
                    <a:pt x="23754207" y="231253"/>
                  </a:moveTo>
                  <a:cubicBezTo>
                    <a:pt x="23754207" y="103521"/>
                    <a:pt x="23653750" y="0"/>
                    <a:pt x="23529798" y="0"/>
                  </a:cubicBezTo>
                  <a:lnTo>
                    <a:pt x="224409" y="0"/>
                  </a:lnTo>
                  <a:cubicBezTo>
                    <a:pt x="100457" y="0"/>
                    <a:pt x="0" y="103521"/>
                    <a:pt x="0" y="231253"/>
                  </a:cubicBezTo>
                  <a:lnTo>
                    <a:pt x="0" y="12770762"/>
                  </a:lnTo>
                  <a:cubicBezTo>
                    <a:pt x="0" y="12898495"/>
                    <a:pt x="100457" y="13002016"/>
                    <a:pt x="224409" y="13002016"/>
                  </a:cubicBezTo>
                  <a:lnTo>
                    <a:pt x="23529798" y="13002016"/>
                  </a:lnTo>
                  <a:cubicBezTo>
                    <a:pt x="23653750" y="13002016"/>
                    <a:pt x="23754207" y="12898495"/>
                    <a:pt x="23754207" y="12770762"/>
                  </a:cubicBezTo>
                  <a:close/>
                </a:path>
              </a:pathLst>
            </a:custGeom>
            <a:solidFill>
              <a:srgbClr val="EFEEE7"/>
            </a:solidFill>
          </p:spPr>
        </p:sp>
      </p:grpSp>
      <p:sp>
        <p:nvSpPr>
          <p:cNvPr name="TextBox 4" id="4"/>
          <p:cNvSpPr txBox="true"/>
          <p:nvPr/>
        </p:nvSpPr>
        <p:spPr>
          <a:xfrm rot="0">
            <a:off x="1028700" y="1028700"/>
            <a:ext cx="15246720" cy="1076325"/>
          </a:xfrm>
          <a:prstGeom prst="rect">
            <a:avLst/>
          </a:prstGeom>
        </p:spPr>
        <p:txBody>
          <a:bodyPr anchor="t" rtlCol="false" tIns="0" lIns="0" bIns="0" rIns="0">
            <a:spAutoFit/>
          </a:bodyPr>
          <a:lstStyle/>
          <a:p>
            <a:pPr algn="ctr">
              <a:lnSpc>
                <a:spcPts val="8544"/>
              </a:lnSpc>
            </a:pPr>
            <a:r>
              <a:rPr lang="en-US" b="true" sz="7120" spc="-2">
                <a:solidFill>
                  <a:srgbClr val="000000"/>
                </a:solidFill>
                <a:latin typeface="Inter Medium"/>
                <a:ea typeface="Inter Medium"/>
                <a:cs typeface="Inter Medium"/>
                <a:sym typeface="Inter Medium"/>
              </a:rPr>
              <a:t>Conclusion</a:t>
            </a:r>
          </a:p>
        </p:txBody>
      </p:sp>
      <p:sp>
        <p:nvSpPr>
          <p:cNvPr name="TextBox 5" id="5"/>
          <p:cNvSpPr txBox="true"/>
          <p:nvPr/>
        </p:nvSpPr>
        <p:spPr>
          <a:xfrm rot="0">
            <a:off x="1028700" y="3282660"/>
            <a:ext cx="15782754" cy="3543300"/>
          </a:xfrm>
          <a:prstGeom prst="rect">
            <a:avLst/>
          </a:prstGeom>
        </p:spPr>
        <p:txBody>
          <a:bodyPr anchor="t" rtlCol="false" tIns="0" lIns="0" bIns="0" rIns="0">
            <a:spAutoFit/>
          </a:bodyPr>
          <a:lstStyle/>
          <a:p>
            <a:pPr algn="l" marL="842794" indent="-421397" lvl="1">
              <a:lnSpc>
                <a:spcPts val="4684"/>
              </a:lnSpc>
              <a:buFont typeface="Arial"/>
              <a:buChar char="•"/>
            </a:pPr>
            <a:r>
              <a:rPr lang="en-US" sz="3903">
                <a:solidFill>
                  <a:srgbClr val="000000"/>
                </a:solidFill>
                <a:latin typeface="Roboto"/>
                <a:ea typeface="Roboto"/>
                <a:cs typeface="Roboto"/>
                <a:sym typeface="Roboto"/>
              </a:rPr>
              <a:t>The Fashion MNIST dataset serves as an excellent resource for developing and testing image classification models. </a:t>
            </a:r>
          </a:p>
          <a:p>
            <a:pPr algn="l" marL="842794" indent="-421397" lvl="1">
              <a:lnSpc>
                <a:spcPts val="4684"/>
              </a:lnSpc>
              <a:buFont typeface="Arial"/>
              <a:buChar char="•"/>
            </a:pPr>
            <a:r>
              <a:rPr lang="en-US" sz="3903">
                <a:solidFill>
                  <a:srgbClr val="000000"/>
                </a:solidFill>
                <a:latin typeface="Roboto"/>
                <a:ea typeface="Roboto"/>
                <a:cs typeface="Roboto"/>
                <a:sym typeface="Roboto"/>
              </a:rPr>
              <a:t>By employing CNNs, the model effectively differentiates between various fashion items. </a:t>
            </a:r>
          </a:p>
          <a:p>
            <a:pPr algn="l" marL="842794" indent="-421397" lvl="1">
              <a:lnSpc>
                <a:spcPts val="4684"/>
              </a:lnSpc>
              <a:buFont typeface="Arial"/>
              <a:buChar char="•"/>
            </a:pPr>
            <a:r>
              <a:rPr lang="en-US" sz="3903" spc="-3">
                <a:solidFill>
                  <a:srgbClr val="000000"/>
                </a:solidFill>
                <a:latin typeface="Roboto"/>
                <a:ea typeface="Roboto"/>
                <a:cs typeface="Roboto"/>
                <a:sym typeface="Roboto"/>
              </a:rPr>
              <a:t>Future enhancements could include experimenting with more complex architectures and data augmentation techniques to further improve classification accuracy.</a:t>
            </a:r>
          </a:p>
        </p:txBody>
      </p:sp>
    </p:spTree>
  </p:cSld>
  <p:clrMapOvr>
    <a:masterClrMapping/>
  </p:clrMapOvr>
</p:sld>
</file>

<file path=ppt/slides/slide15.xml><?xml version="1.0" encoding="utf-8"?>
<p:sld xmlns:p="http://schemas.openxmlformats.org/presentationml/2006/main" xmlns:a="http://schemas.openxmlformats.org/drawingml/2006/main">
  <p:cSld>
    <p:bg>
      <p:bgPr>
        <a:solidFill>
          <a:srgbClr val="EFEEE7"/>
        </a:solidFill>
      </p:bgPr>
    </p:bg>
    <p:spTree>
      <p:nvGrpSpPr>
        <p:cNvPr id="1" name=""/>
        <p:cNvGrpSpPr/>
        <p:nvPr/>
      </p:nvGrpSpPr>
      <p:grpSpPr>
        <a:xfrm>
          <a:off x="0" y="0"/>
          <a:ext cx="0" cy="0"/>
          <a:chOff x="0" y="0"/>
          <a:chExt cx="0" cy="0"/>
        </a:xfrm>
      </p:grpSpPr>
      <p:grpSp>
        <p:nvGrpSpPr>
          <p:cNvPr name="Group 2" id="2"/>
          <p:cNvGrpSpPr/>
          <p:nvPr/>
        </p:nvGrpSpPr>
        <p:grpSpPr>
          <a:xfrm rot="-10800000">
            <a:off x="-533400" y="-222690"/>
            <a:ext cx="19121963" cy="11141004"/>
            <a:chOff x="0" y="0"/>
            <a:chExt cx="24439291" cy="14239032"/>
          </a:xfrm>
        </p:grpSpPr>
        <p:sp>
          <p:nvSpPr>
            <p:cNvPr name="Freeform 3" id="3"/>
            <p:cNvSpPr/>
            <p:nvPr/>
          </p:nvSpPr>
          <p:spPr>
            <a:xfrm flipH="false" flipV="false" rot="0">
              <a:off x="0" y="0"/>
              <a:ext cx="24439257" cy="14238937"/>
            </a:xfrm>
            <a:custGeom>
              <a:avLst/>
              <a:gdLst/>
              <a:ahLst/>
              <a:cxnLst/>
              <a:rect r="r" b="b" t="t" l="l"/>
              <a:pathLst>
                <a:path h="14238937" w="24439257">
                  <a:moveTo>
                    <a:pt x="24439257" y="253253"/>
                  </a:moveTo>
                  <a:cubicBezTo>
                    <a:pt x="24439257" y="113369"/>
                    <a:pt x="24335904" y="0"/>
                    <a:pt x="24208377" y="0"/>
                  </a:cubicBezTo>
                  <a:lnTo>
                    <a:pt x="230881" y="0"/>
                  </a:lnTo>
                  <a:cubicBezTo>
                    <a:pt x="103354" y="0"/>
                    <a:pt x="0" y="113369"/>
                    <a:pt x="0" y="253253"/>
                  </a:cubicBezTo>
                  <a:lnTo>
                    <a:pt x="0" y="13985684"/>
                  </a:lnTo>
                  <a:cubicBezTo>
                    <a:pt x="0" y="14125567"/>
                    <a:pt x="103354" y="14238937"/>
                    <a:pt x="230881" y="14238937"/>
                  </a:cubicBezTo>
                  <a:lnTo>
                    <a:pt x="24208377" y="14238937"/>
                  </a:lnTo>
                  <a:cubicBezTo>
                    <a:pt x="24335904" y="14238937"/>
                    <a:pt x="24439257" y="14125567"/>
                    <a:pt x="24439257" y="13985684"/>
                  </a:cubicBezTo>
                  <a:close/>
                </a:path>
              </a:pathLst>
            </a:custGeom>
            <a:solidFill>
              <a:srgbClr val="000000"/>
            </a:solidFill>
          </p:spPr>
        </p:sp>
      </p:grpSp>
      <p:grpSp>
        <p:nvGrpSpPr>
          <p:cNvPr name="Group 4" id="4"/>
          <p:cNvGrpSpPr/>
          <p:nvPr/>
        </p:nvGrpSpPr>
        <p:grpSpPr>
          <a:xfrm rot="0">
            <a:off x="4820745" y="4018320"/>
            <a:ext cx="8895600" cy="2163907"/>
            <a:chOff x="0" y="0"/>
            <a:chExt cx="11860800" cy="2885209"/>
          </a:xfrm>
        </p:grpSpPr>
        <p:sp>
          <p:nvSpPr>
            <p:cNvPr name="Freeform 5" id="5"/>
            <p:cNvSpPr/>
            <p:nvPr/>
          </p:nvSpPr>
          <p:spPr>
            <a:xfrm flipH="false" flipV="false" rot="0">
              <a:off x="0" y="0"/>
              <a:ext cx="11860800" cy="2885209"/>
            </a:xfrm>
            <a:custGeom>
              <a:avLst/>
              <a:gdLst/>
              <a:ahLst/>
              <a:cxnLst/>
              <a:rect r="r" b="b" t="t" l="l"/>
              <a:pathLst>
                <a:path h="2885209" w="11860800">
                  <a:moveTo>
                    <a:pt x="0" y="0"/>
                  </a:moveTo>
                  <a:lnTo>
                    <a:pt x="11860800" y="0"/>
                  </a:lnTo>
                  <a:lnTo>
                    <a:pt x="11860800" y="2885209"/>
                  </a:lnTo>
                  <a:lnTo>
                    <a:pt x="0" y="2885209"/>
                  </a:lnTo>
                  <a:close/>
                </a:path>
              </a:pathLst>
            </a:custGeom>
            <a:solidFill>
              <a:srgbClr val="000000">
                <a:alpha val="0"/>
              </a:srgbClr>
            </a:solidFill>
          </p:spPr>
        </p:sp>
        <p:sp>
          <p:nvSpPr>
            <p:cNvPr name="TextBox 6" id="6"/>
            <p:cNvSpPr txBox="true"/>
            <p:nvPr/>
          </p:nvSpPr>
          <p:spPr>
            <a:xfrm>
              <a:off x="0" y="0"/>
              <a:ext cx="11860800" cy="2885209"/>
            </a:xfrm>
            <a:prstGeom prst="rect">
              <a:avLst/>
            </a:prstGeom>
          </p:spPr>
          <p:txBody>
            <a:bodyPr anchor="b" rtlCol="false" tIns="0" lIns="0" bIns="0" rIns="0"/>
            <a:lstStyle/>
            <a:p>
              <a:pPr algn="ctr">
                <a:lnSpc>
                  <a:spcPts val="11999"/>
                </a:lnSpc>
              </a:pPr>
              <a:r>
                <a:rPr lang="en-US" b="true" sz="9999" spc="-2">
                  <a:solidFill>
                    <a:srgbClr val="EFEEE7"/>
                  </a:solidFill>
                  <a:latin typeface="Inter Medium"/>
                  <a:ea typeface="Inter Medium"/>
                  <a:cs typeface="Inter Medium"/>
                  <a:sym typeface="Inter Medium"/>
                </a:rPr>
                <a:t>Thank you!</a:t>
              </a:r>
            </a:p>
          </p:txBody>
        </p:sp>
      </p:grpSp>
      <p:sp>
        <p:nvSpPr>
          <p:cNvPr name="TextBox 7" id="7"/>
          <p:cNvSpPr txBox="true"/>
          <p:nvPr/>
        </p:nvSpPr>
        <p:spPr>
          <a:xfrm rot="0">
            <a:off x="1519920" y="2910630"/>
            <a:ext cx="8712720" cy="1930650"/>
          </a:xfrm>
          <a:prstGeom prst="rect">
            <a:avLst/>
          </a:prstGeom>
        </p:spPr>
        <p:txBody>
          <a:bodyPr anchor="t" rtlCol="false" tIns="0" lIns="0" bIns="0" rIns="0">
            <a:spAutoFit/>
          </a:bodyPr>
          <a:lstStyle/>
          <a:p>
            <a:pPr algn="l">
              <a:lnSpc>
                <a:spcPts val="3359"/>
              </a:lnSpc>
            </a:pPr>
            <a:r>
              <a:rPr lang="en-US" b="true" sz="2799" spc="-1">
                <a:solidFill>
                  <a:srgbClr val="000000"/>
                </a:solidFill>
                <a:latin typeface="Roboto Bold"/>
                <a:ea typeface="Roboto Bold"/>
                <a:cs typeface="Roboto Bold"/>
                <a:sym typeface="Roboto Bold"/>
              </a:rPr>
              <a:t>Do you have any questions?</a:t>
            </a:r>
          </a:p>
        </p:txBody>
      </p:sp>
    </p:spTree>
  </p:cSld>
  <p:clrMapOvr>
    <a:masterClrMapping/>
  </p:clrMapOvr>
  <p:transition spd="fast">
    <p:fade/>
  </p:transition>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10800000">
            <a:off x="236880" y="239040"/>
            <a:ext cx="17815680" cy="9751577"/>
            <a:chOff x="0" y="0"/>
            <a:chExt cx="23754240" cy="13002102"/>
          </a:xfrm>
        </p:grpSpPr>
        <p:sp>
          <p:nvSpPr>
            <p:cNvPr name="Freeform 3" id="3"/>
            <p:cNvSpPr/>
            <p:nvPr/>
          </p:nvSpPr>
          <p:spPr>
            <a:xfrm flipH="false" flipV="false" rot="0">
              <a:off x="0" y="0"/>
              <a:ext cx="23754207" cy="13002016"/>
            </a:xfrm>
            <a:custGeom>
              <a:avLst/>
              <a:gdLst/>
              <a:ahLst/>
              <a:cxnLst/>
              <a:rect r="r" b="b" t="t" l="l"/>
              <a:pathLst>
                <a:path h="13002016" w="23754207">
                  <a:moveTo>
                    <a:pt x="23754207" y="231253"/>
                  </a:moveTo>
                  <a:cubicBezTo>
                    <a:pt x="23754207" y="103521"/>
                    <a:pt x="23653750" y="0"/>
                    <a:pt x="23529798" y="0"/>
                  </a:cubicBezTo>
                  <a:lnTo>
                    <a:pt x="224409" y="0"/>
                  </a:lnTo>
                  <a:cubicBezTo>
                    <a:pt x="100457" y="0"/>
                    <a:pt x="0" y="103521"/>
                    <a:pt x="0" y="231253"/>
                  </a:cubicBezTo>
                  <a:lnTo>
                    <a:pt x="0" y="12770762"/>
                  </a:lnTo>
                  <a:cubicBezTo>
                    <a:pt x="0" y="12898495"/>
                    <a:pt x="100457" y="13002016"/>
                    <a:pt x="224409" y="13002016"/>
                  </a:cubicBezTo>
                  <a:lnTo>
                    <a:pt x="23529798" y="13002016"/>
                  </a:lnTo>
                  <a:cubicBezTo>
                    <a:pt x="23653750" y="13002016"/>
                    <a:pt x="23754207" y="12898495"/>
                    <a:pt x="23754207" y="12770762"/>
                  </a:cubicBezTo>
                  <a:close/>
                </a:path>
              </a:pathLst>
            </a:custGeom>
            <a:solidFill>
              <a:srgbClr val="EFEEE7"/>
            </a:solidFill>
          </p:spPr>
        </p:sp>
      </p:grpSp>
      <p:grpSp>
        <p:nvGrpSpPr>
          <p:cNvPr name="Group 4" id="4"/>
          <p:cNvGrpSpPr/>
          <p:nvPr/>
        </p:nvGrpSpPr>
        <p:grpSpPr>
          <a:xfrm rot="0">
            <a:off x="1256340" y="3392637"/>
            <a:ext cx="4972805" cy="5246370"/>
            <a:chOff x="0" y="0"/>
            <a:chExt cx="2077720" cy="2192020"/>
          </a:xfrm>
        </p:grpSpPr>
        <p:sp>
          <p:nvSpPr>
            <p:cNvPr name="Freeform 5" id="5"/>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blipFill>
              <a:blip r:embed="rId2"/>
              <a:stretch>
                <a:fillRect l="-29157" t="0" r="-29157" b="0"/>
              </a:stretch>
            </a:blipFill>
          </p:spPr>
        </p:sp>
      </p:grpSp>
      <p:sp>
        <p:nvSpPr>
          <p:cNvPr name="TextBox 6" id="6"/>
          <p:cNvSpPr txBox="true"/>
          <p:nvPr/>
        </p:nvSpPr>
        <p:spPr>
          <a:xfrm rot="0">
            <a:off x="1519920" y="1672560"/>
            <a:ext cx="15246720" cy="1047750"/>
          </a:xfrm>
          <a:prstGeom prst="rect">
            <a:avLst/>
          </a:prstGeom>
        </p:spPr>
        <p:txBody>
          <a:bodyPr anchor="t" rtlCol="false" tIns="0" lIns="0" bIns="0" rIns="0">
            <a:spAutoFit/>
          </a:bodyPr>
          <a:lstStyle/>
          <a:p>
            <a:pPr algn="l">
              <a:lnSpc>
                <a:spcPts val="8304"/>
              </a:lnSpc>
            </a:pPr>
            <a:r>
              <a:rPr lang="en-US" b="true" sz="6920" spc="-2">
                <a:solidFill>
                  <a:srgbClr val="000000"/>
                </a:solidFill>
                <a:latin typeface="Inter Medium"/>
                <a:ea typeface="Inter Medium"/>
                <a:cs typeface="Inter Medium"/>
                <a:sym typeface="Inter Medium"/>
              </a:rPr>
              <a:t>Introduction</a:t>
            </a:r>
          </a:p>
        </p:txBody>
      </p:sp>
      <p:sp>
        <p:nvSpPr>
          <p:cNvPr name="TextBox 7" id="7"/>
          <p:cNvSpPr txBox="true"/>
          <p:nvPr/>
        </p:nvSpPr>
        <p:spPr>
          <a:xfrm rot="0">
            <a:off x="7331201" y="4078871"/>
            <a:ext cx="9928099" cy="1409700"/>
          </a:xfrm>
          <a:prstGeom prst="rect">
            <a:avLst/>
          </a:prstGeom>
        </p:spPr>
        <p:txBody>
          <a:bodyPr anchor="t" rtlCol="false" tIns="0" lIns="0" bIns="0" rIns="0">
            <a:spAutoFit/>
          </a:bodyPr>
          <a:lstStyle/>
          <a:p>
            <a:pPr algn="l">
              <a:lnSpc>
                <a:spcPts val="3677"/>
              </a:lnSpc>
            </a:pPr>
            <a:r>
              <a:rPr lang="en-US" sz="3064">
                <a:solidFill>
                  <a:srgbClr val="000000"/>
                </a:solidFill>
                <a:latin typeface="Roboto"/>
                <a:ea typeface="Roboto"/>
                <a:cs typeface="Roboto"/>
                <a:sym typeface="Roboto"/>
              </a:rPr>
              <a:t>This presentation dives into the classification</a:t>
            </a:r>
          </a:p>
          <a:p>
            <a:pPr algn="l">
              <a:lnSpc>
                <a:spcPts val="3677"/>
              </a:lnSpc>
            </a:pPr>
            <a:r>
              <a:rPr lang="en-US" sz="3064" spc="-2">
                <a:solidFill>
                  <a:srgbClr val="000000"/>
                </a:solidFill>
                <a:latin typeface="Roboto"/>
                <a:ea typeface="Roboto"/>
                <a:cs typeface="Roboto"/>
                <a:sym typeface="Roboto"/>
              </a:rPr>
              <a:t> of fashion items using deep learning techniques, specifically leveraging the Fashion MNIST dataset.</a:t>
            </a:r>
          </a:p>
        </p:txBody>
      </p:sp>
    </p:spTree>
  </p:cSld>
  <p:clrMapOvr>
    <a:masterClrMapping/>
  </p:clrMapOvr>
  <p:transition spd="fast">
    <p:fade/>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grpSp>
        <p:nvGrpSpPr>
          <p:cNvPr name="Group 2" id="2"/>
          <p:cNvGrpSpPr/>
          <p:nvPr/>
        </p:nvGrpSpPr>
        <p:grpSpPr>
          <a:xfrm rot="-10800000">
            <a:off x="-170550" y="0"/>
            <a:ext cx="18862190" cy="10691543"/>
            <a:chOff x="0" y="0"/>
            <a:chExt cx="24587296" cy="13936671"/>
          </a:xfrm>
        </p:grpSpPr>
        <p:sp>
          <p:nvSpPr>
            <p:cNvPr name="Freeform 3" id="3"/>
            <p:cNvSpPr/>
            <p:nvPr/>
          </p:nvSpPr>
          <p:spPr>
            <a:xfrm flipH="false" flipV="false" rot="0">
              <a:off x="0" y="0"/>
              <a:ext cx="24587262" cy="13936579"/>
            </a:xfrm>
            <a:custGeom>
              <a:avLst/>
              <a:gdLst/>
              <a:ahLst/>
              <a:cxnLst/>
              <a:rect r="r" b="b" t="t" l="l"/>
              <a:pathLst>
                <a:path h="13936579" w="24587262">
                  <a:moveTo>
                    <a:pt x="24587262" y="247875"/>
                  </a:moveTo>
                  <a:cubicBezTo>
                    <a:pt x="24587262" y="110962"/>
                    <a:pt x="24483281" y="0"/>
                    <a:pt x="24354983" y="0"/>
                  </a:cubicBezTo>
                  <a:lnTo>
                    <a:pt x="232279" y="0"/>
                  </a:lnTo>
                  <a:cubicBezTo>
                    <a:pt x="103980" y="0"/>
                    <a:pt x="0" y="110962"/>
                    <a:pt x="0" y="247875"/>
                  </a:cubicBezTo>
                  <a:lnTo>
                    <a:pt x="0" y="13688702"/>
                  </a:lnTo>
                  <a:cubicBezTo>
                    <a:pt x="0" y="13825617"/>
                    <a:pt x="103980" y="13936579"/>
                    <a:pt x="232279" y="13936579"/>
                  </a:cubicBezTo>
                  <a:lnTo>
                    <a:pt x="24354983" y="13936579"/>
                  </a:lnTo>
                  <a:cubicBezTo>
                    <a:pt x="24483281" y="13936579"/>
                    <a:pt x="24587262" y="13825617"/>
                    <a:pt x="24587262" y="13688702"/>
                  </a:cubicBezTo>
                  <a:close/>
                </a:path>
              </a:pathLst>
            </a:custGeom>
            <a:solidFill>
              <a:srgbClr val="000000"/>
            </a:solidFill>
          </p:spPr>
        </p:sp>
      </p:grpSp>
      <p:grpSp>
        <p:nvGrpSpPr>
          <p:cNvPr name="Group 4" id="4"/>
          <p:cNvGrpSpPr/>
          <p:nvPr/>
        </p:nvGrpSpPr>
        <p:grpSpPr>
          <a:xfrm rot="0">
            <a:off x="1447920" y="1962000"/>
            <a:ext cx="2476080" cy="1751760"/>
            <a:chOff x="0" y="0"/>
            <a:chExt cx="3301440" cy="2335680"/>
          </a:xfrm>
        </p:grpSpPr>
        <p:sp>
          <p:nvSpPr>
            <p:cNvPr name="Freeform 5" id="5"/>
            <p:cNvSpPr/>
            <p:nvPr/>
          </p:nvSpPr>
          <p:spPr>
            <a:xfrm flipH="false" flipV="false" rot="0">
              <a:off x="0" y="0"/>
              <a:ext cx="3301440" cy="2335680"/>
            </a:xfrm>
            <a:custGeom>
              <a:avLst/>
              <a:gdLst/>
              <a:ahLst/>
              <a:cxnLst/>
              <a:rect r="r" b="b" t="t" l="l"/>
              <a:pathLst>
                <a:path h="2335680" w="3301440">
                  <a:moveTo>
                    <a:pt x="0" y="0"/>
                  </a:moveTo>
                  <a:lnTo>
                    <a:pt x="3301440" y="0"/>
                  </a:lnTo>
                  <a:lnTo>
                    <a:pt x="3301440" y="2335680"/>
                  </a:lnTo>
                  <a:lnTo>
                    <a:pt x="0" y="2335680"/>
                  </a:lnTo>
                  <a:close/>
                </a:path>
              </a:pathLst>
            </a:custGeom>
            <a:solidFill>
              <a:srgbClr val="000000">
                <a:alpha val="0"/>
              </a:srgbClr>
            </a:solidFill>
          </p:spPr>
        </p:sp>
        <p:sp>
          <p:nvSpPr>
            <p:cNvPr name="TextBox 6" id="6"/>
            <p:cNvSpPr txBox="true"/>
            <p:nvPr/>
          </p:nvSpPr>
          <p:spPr>
            <a:xfrm>
              <a:off x="0" y="0"/>
              <a:ext cx="3301440" cy="2335680"/>
            </a:xfrm>
            <a:prstGeom prst="rect">
              <a:avLst/>
            </a:prstGeom>
          </p:spPr>
          <p:txBody>
            <a:bodyPr anchor="b" rtlCol="false" tIns="0" lIns="0" bIns="0" rIns="0"/>
            <a:lstStyle/>
            <a:p>
              <a:pPr algn="l">
                <a:lnSpc>
                  <a:spcPts val="10800"/>
                </a:lnSpc>
              </a:pPr>
              <a:r>
                <a:rPr lang="en-US" b="true" sz="9000" spc="-1">
                  <a:solidFill>
                    <a:srgbClr val="EFEEE7"/>
                  </a:solidFill>
                  <a:latin typeface="Inter Medium"/>
                  <a:ea typeface="Inter Medium"/>
                  <a:cs typeface="Inter Medium"/>
                  <a:sym typeface="Inter Medium"/>
                </a:rPr>
                <a:t>01</a:t>
              </a:r>
            </a:p>
          </p:txBody>
        </p:sp>
      </p:grpSp>
      <p:grpSp>
        <p:nvGrpSpPr>
          <p:cNvPr name="Group 7" id="7"/>
          <p:cNvGrpSpPr/>
          <p:nvPr/>
        </p:nvGrpSpPr>
        <p:grpSpPr>
          <a:xfrm rot="0">
            <a:off x="8271480" y="1028700"/>
            <a:ext cx="8987820" cy="7613212"/>
            <a:chOff x="0" y="0"/>
            <a:chExt cx="2374900" cy="2011680"/>
          </a:xfrm>
        </p:grpSpPr>
        <p:sp>
          <p:nvSpPr>
            <p:cNvPr name="Freeform 8" id="8"/>
            <p:cNvSpPr/>
            <p:nvPr/>
          </p:nvSpPr>
          <p:spPr>
            <a:xfrm flipH="false" flipV="false" rot="0">
              <a:off x="-2540" y="-2540"/>
              <a:ext cx="2377440" cy="2009140"/>
            </a:xfrm>
            <a:custGeom>
              <a:avLst/>
              <a:gdLst/>
              <a:ahLst/>
              <a:cxnLst/>
              <a:rect r="r" b="b" t="t" l="l"/>
              <a:pathLst>
                <a:path h="2009140" w="2377440">
                  <a:moveTo>
                    <a:pt x="2376170" y="1778000"/>
                  </a:moveTo>
                  <a:cubicBezTo>
                    <a:pt x="2374900" y="1276350"/>
                    <a:pt x="2359660" y="598170"/>
                    <a:pt x="2359660" y="97790"/>
                  </a:cubicBezTo>
                  <a:cubicBezTo>
                    <a:pt x="2359660" y="90170"/>
                    <a:pt x="2360930" y="82550"/>
                    <a:pt x="2360930" y="76200"/>
                  </a:cubicBezTo>
                  <a:cubicBezTo>
                    <a:pt x="2359660" y="74930"/>
                    <a:pt x="2358390" y="74930"/>
                    <a:pt x="2357120" y="73660"/>
                  </a:cubicBezTo>
                  <a:cubicBezTo>
                    <a:pt x="2357120" y="73660"/>
                    <a:pt x="2355850" y="74930"/>
                    <a:pt x="2355850" y="76200"/>
                  </a:cubicBezTo>
                  <a:cubicBezTo>
                    <a:pt x="2353310" y="82550"/>
                    <a:pt x="2348230" y="82550"/>
                    <a:pt x="2343150" y="82550"/>
                  </a:cubicBezTo>
                  <a:cubicBezTo>
                    <a:pt x="2336800" y="81280"/>
                    <a:pt x="2330450" y="74930"/>
                    <a:pt x="2322830" y="77470"/>
                  </a:cubicBezTo>
                  <a:cubicBezTo>
                    <a:pt x="2320290" y="78740"/>
                    <a:pt x="2315210" y="76200"/>
                    <a:pt x="2313940" y="73660"/>
                  </a:cubicBezTo>
                  <a:cubicBezTo>
                    <a:pt x="2310130" y="68580"/>
                    <a:pt x="2305050" y="68580"/>
                    <a:pt x="2299970" y="71120"/>
                  </a:cubicBezTo>
                  <a:cubicBezTo>
                    <a:pt x="2297430" y="72390"/>
                    <a:pt x="2294890" y="71120"/>
                    <a:pt x="2292350" y="71120"/>
                  </a:cubicBezTo>
                  <a:cubicBezTo>
                    <a:pt x="2288540" y="71120"/>
                    <a:pt x="2283460" y="69850"/>
                    <a:pt x="2279650" y="68580"/>
                  </a:cubicBezTo>
                  <a:cubicBezTo>
                    <a:pt x="2278380" y="68580"/>
                    <a:pt x="2275840" y="67310"/>
                    <a:pt x="2274570" y="67310"/>
                  </a:cubicBezTo>
                  <a:cubicBezTo>
                    <a:pt x="2270760" y="66040"/>
                    <a:pt x="2266950" y="62230"/>
                    <a:pt x="2263140" y="67310"/>
                  </a:cubicBezTo>
                  <a:cubicBezTo>
                    <a:pt x="2263140" y="67310"/>
                    <a:pt x="2260600" y="67310"/>
                    <a:pt x="2259330" y="66040"/>
                  </a:cubicBezTo>
                  <a:cubicBezTo>
                    <a:pt x="2258060" y="63500"/>
                    <a:pt x="2256790" y="59690"/>
                    <a:pt x="2255520" y="57150"/>
                  </a:cubicBezTo>
                  <a:cubicBezTo>
                    <a:pt x="2252980" y="53340"/>
                    <a:pt x="2252980" y="46990"/>
                    <a:pt x="2249170" y="44450"/>
                  </a:cubicBezTo>
                  <a:cubicBezTo>
                    <a:pt x="2246630" y="43180"/>
                    <a:pt x="2245360" y="41910"/>
                    <a:pt x="2244090" y="39370"/>
                  </a:cubicBezTo>
                  <a:cubicBezTo>
                    <a:pt x="2244090" y="38100"/>
                    <a:pt x="2241550" y="36830"/>
                    <a:pt x="2241550" y="35560"/>
                  </a:cubicBezTo>
                  <a:lnTo>
                    <a:pt x="2237740" y="31750"/>
                  </a:lnTo>
                  <a:cubicBezTo>
                    <a:pt x="2236470" y="29210"/>
                    <a:pt x="2235200" y="25400"/>
                    <a:pt x="2232660" y="24130"/>
                  </a:cubicBezTo>
                  <a:cubicBezTo>
                    <a:pt x="2227580" y="20320"/>
                    <a:pt x="2226310" y="15240"/>
                    <a:pt x="2228850" y="8890"/>
                  </a:cubicBezTo>
                  <a:cubicBezTo>
                    <a:pt x="2225040" y="7620"/>
                    <a:pt x="2222500" y="5080"/>
                    <a:pt x="2218690" y="5080"/>
                  </a:cubicBezTo>
                  <a:cubicBezTo>
                    <a:pt x="2203450" y="6350"/>
                    <a:pt x="2186940" y="8890"/>
                    <a:pt x="2171700" y="10160"/>
                  </a:cubicBezTo>
                  <a:cubicBezTo>
                    <a:pt x="2169160" y="10160"/>
                    <a:pt x="2165350" y="11430"/>
                    <a:pt x="2164080" y="12700"/>
                  </a:cubicBezTo>
                  <a:cubicBezTo>
                    <a:pt x="2153920" y="19050"/>
                    <a:pt x="2143760" y="13970"/>
                    <a:pt x="2133600" y="12700"/>
                  </a:cubicBezTo>
                  <a:cubicBezTo>
                    <a:pt x="2125980" y="12700"/>
                    <a:pt x="2118360" y="8890"/>
                    <a:pt x="2110740" y="7620"/>
                  </a:cubicBezTo>
                  <a:cubicBezTo>
                    <a:pt x="2101850" y="6350"/>
                    <a:pt x="2094230" y="7620"/>
                    <a:pt x="2085340" y="6350"/>
                  </a:cubicBezTo>
                  <a:cubicBezTo>
                    <a:pt x="2084070" y="6350"/>
                    <a:pt x="2082800" y="5080"/>
                    <a:pt x="2081530" y="3810"/>
                  </a:cubicBezTo>
                  <a:cubicBezTo>
                    <a:pt x="2078990" y="0"/>
                    <a:pt x="2073910" y="1270"/>
                    <a:pt x="2071370" y="2540"/>
                  </a:cubicBezTo>
                  <a:cubicBezTo>
                    <a:pt x="2067560" y="5080"/>
                    <a:pt x="2066290" y="8890"/>
                    <a:pt x="2063750" y="12700"/>
                  </a:cubicBezTo>
                  <a:cubicBezTo>
                    <a:pt x="2057400" y="13970"/>
                    <a:pt x="2048510" y="15240"/>
                    <a:pt x="2042160" y="19050"/>
                  </a:cubicBezTo>
                  <a:cubicBezTo>
                    <a:pt x="2037080" y="21590"/>
                    <a:pt x="2034540" y="22860"/>
                    <a:pt x="2030730" y="20320"/>
                  </a:cubicBezTo>
                  <a:lnTo>
                    <a:pt x="2029460" y="21590"/>
                  </a:lnTo>
                  <a:cubicBezTo>
                    <a:pt x="2032000" y="24130"/>
                    <a:pt x="2033270" y="27940"/>
                    <a:pt x="2035810" y="30480"/>
                  </a:cubicBezTo>
                  <a:cubicBezTo>
                    <a:pt x="2032000" y="31750"/>
                    <a:pt x="2026920" y="34290"/>
                    <a:pt x="2024380" y="33020"/>
                  </a:cubicBezTo>
                  <a:cubicBezTo>
                    <a:pt x="2018030" y="31750"/>
                    <a:pt x="2015490" y="34290"/>
                    <a:pt x="2010410" y="36830"/>
                  </a:cubicBezTo>
                  <a:cubicBezTo>
                    <a:pt x="2005330" y="40640"/>
                    <a:pt x="1998980" y="43180"/>
                    <a:pt x="1993900" y="45720"/>
                  </a:cubicBezTo>
                  <a:cubicBezTo>
                    <a:pt x="1992630" y="45720"/>
                    <a:pt x="1991360" y="45720"/>
                    <a:pt x="1990090" y="44450"/>
                  </a:cubicBezTo>
                  <a:cubicBezTo>
                    <a:pt x="1988820" y="44450"/>
                    <a:pt x="1987550" y="43180"/>
                    <a:pt x="1987550" y="43180"/>
                  </a:cubicBezTo>
                  <a:cubicBezTo>
                    <a:pt x="1981200" y="45720"/>
                    <a:pt x="1974850" y="48260"/>
                    <a:pt x="1968500" y="45720"/>
                  </a:cubicBezTo>
                  <a:cubicBezTo>
                    <a:pt x="1967230" y="45720"/>
                    <a:pt x="1967230" y="46990"/>
                    <a:pt x="1965960" y="46990"/>
                  </a:cubicBezTo>
                  <a:cubicBezTo>
                    <a:pt x="1958340" y="49530"/>
                    <a:pt x="1953260" y="58420"/>
                    <a:pt x="1943100" y="58420"/>
                  </a:cubicBezTo>
                  <a:cubicBezTo>
                    <a:pt x="1935480" y="58420"/>
                    <a:pt x="1927860" y="64770"/>
                    <a:pt x="1920240" y="64770"/>
                  </a:cubicBezTo>
                  <a:cubicBezTo>
                    <a:pt x="1911350" y="66040"/>
                    <a:pt x="1903730" y="68580"/>
                    <a:pt x="1896110" y="72390"/>
                  </a:cubicBezTo>
                  <a:cubicBezTo>
                    <a:pt x="1893570" y="73660"/>
                    <a:pt x="1891030" y="73660"/>
                    <a:pt x="1889760" y="73660"/>
                  </a:cubicBezTo>
                  <a:cubicBezTo>
                    <a:pt x="1883410" y="71120"/>
                    <a:pt x="1879600" y="74930"/>
                    <a:pt x="1877060" y="78740"/>
                  </a:cubicBezTo>
                  <a:cubicBezTo>
                    <a:pt x="1870710" y="87630"/>
                    <a:pt x="1860550" y="90170"/>
                    <a:pt x="1851660" y="92710"/>
                  </a:cubicBezTo>
                  <a:cubicBezTo>
                    <a:pt x="1840230" y="95250"/>
                    <a:pt x="1828800" y="96520"/>
                    <a:pt x="1817370" y="97790"/>
                  </a:cubicBezTo>
                  <a:cubicBezTo>
                    <a:pt x="1816100" y="97790"/>
                    <a:pt x="1814830" y="101600"/>
                    <a:pt x="1812290" y="102870"/>
                  </a:cubicBezTo>
                  <a:cubicBezTo>
                    <a:pt x="1811020" y="102870"/>
                    <a:pt x="1809750" y="101600"/>
                    <a:pt x="1809750" y="101600"/>
                  </a:cubicBezTo>
                  <a:cubicBezTo>
                    <a:pt x="1803400" y="109220"/>
                    <a:pt x="1799590" y="120650"/>
                    <a:pt x="1786890" y="119380"/>
                  </a:cubicBezTo>
                  <a:lnTo>
                    <a:pt x="1785620" y="119380"/>
                  </a:lnTo>
                  <a:cubicBezTo>
                    <a:pt x="1775460" y="125730"/>
                    <a:pt x="1765300" y="123190"/>
                    <a:pt x="1756410" y="120650"/>
                  </a:cubicBezTo>
                  <a:cubicBezTo>
                    <a:pt x="1753870" y="120650"/>
                    <a:pt x="1750060" y="118110"/>
                    <a:pt x="1748790" y="115570"/>
                  </a:cubicBezTo>
                  <a:cubicBezTo>
                    <a:pt x="1744980" y="107950"/>
                    <a:pt x="1734820" y="105410"/>
                    <a:pt x="1727200" y="107950"/>
                  </a:cubicBezTo>
                  <a:cubicBezTo>
                    <a:pt x="1720850" y="110490"/>
                    <a:pt x="1714500" y="111760"/>
                    <a:pt x="1708150" y="114300"/>
                  </a:cubicBezTo>
                  <a:cubicBezTo>
                    <a:pt x="1697990" y="116840"/>
                    <a:pt x="1689100" y="118110"/>
                    <a:pt x="1678940" y="113030"/>
                  </a:cubicBezTo>
                  <a:cubicBezTo>
                    <a:pt x="1668780" y="107950"/>
                    <a:pt x="1661160" y="111760"/>
                    <a:pt x="1656080" y="123190"/>
                  </a:cubicBezTo>
                  <a:cubicBezTo>
                    <a:pt x="1652270" y="130810"/>
                    <a:pt x="1642110" y="132080"/>
                    <a:pt x="1635760" y="125730"/>
                  </a:cubicBezTo>
                  <a:cubicBezTo>
                    <a:pt x="1631950" y="121920"/>
                    <a:pt x="1629410" y="123190"/>
                    <a:pt x="1625600" y="125730"/>
                  </a:cubicBezTo>
                  <a:lnTo>
                    <a:pt x="1617980" y="133350"/>
                  </a:lnTo>
                  <a:cubicBezTo>
                    <a:pt x="1616710" y="134620"/>
                    <a:pt x="1614170" y="134620"/>
                    <a:pt x="1612900" y="134620"/>
                  </a:cubicBezTo>
                  <a:lnTo>
                    <a:pt x="1605280" y="134620"/>
                  </a:lnTo>
                  <a:cubicBezTo>
                    <a:pt x="1600200" y="134620"/>
                    <a:pt x="1595120" y="133350"/>
                    <a:pt x="1590040" y="132080"/>
                  </a:cubicBezTo>
                  <a:cubicBezTo>
                    <a:pt x="1583690" y="130810"/>
                    <a:pt x="1578610" y="127000"/>
                    <a:pt x="1572260" y="125730"/>
                  </a:cubicBezTo>
                  <a:cubicBezTo>
                    <a:pt x="1562100" y="124460"/>
                    <a:pt x="1559560" y="115570"/>
                    <a:pt x="1555750" y="109220"/>
                  </a:cubicBezTo>
                  <a:cubicBezTo>
                    <a:pt x="1553210" y="105410"/>
                    <a:pt x="1548130" y="100330"/>
                    <a:pt x="1543050" y="101600"/>
                  </a:cubicBezTo>
                  <a:cubicBezTo>
                    <a:pt x="1537970" y="104140"/>
                    <a:pt x="1532890" y="101600"/>
                    <a:pt x="1529080" y="100330"/>
                  </a:cubicBezTo>
                  <a:cubicBezTo>
                    <a:pt x="1527810" y="100330"/>
                    <a:pt x="1525270" y="99060"/>
                    <a:pt x="1524000" y="99060"/>
                  </a:cubicBezTo>
                  <a:cubicBezTo>
                    <a:pt x="1515110" y="96520"/>
                    <a:pt x="1508760" y="101600"/>
                    <a:pt x="1502410" y="107950"/>
                  </a:cubicBezTo>
                  <a:lnTo>
                    <a:pt x="1497330" y="113030"/>
                  </a:lnTo>
                  <a:cubicBezTo>
                    <a:pt x="1496060" y="114300"/>
                    <a:pt x="1496060" y="116840"/>
                    <a:pt x="1494790" y="118110"/>
                  </a:cubicBezTo>
                  <a:cubicBezTo>
                    <a:pt x="1487170" y="124460"/>
                    <a:pt x="1479550" y="121920"/>
                    <a:pt x="1470660" y="118110"/>
                  </a:cubicBezTo>
                  <a:cubicBezTo>
                    <a:pt x="1463040" y="114300"/>
                    <a:pt x="1454150" y="118110"/>
                    <a:pt x="1451610" y="125730"/>
                  </a:cubicBezTo>
                  <a:cubicBezTo>
                    <a:pt x="1450340" y="130810"/>
                    <a:pt x="1449070" y="134620"/>
                    <a:pt x="1442720" y="137160"/>
                  </a:cubicBezTo>
                  <a:cubicBezTo>
                    <a:pt x="1436370" y="140970"/>
                    <a:pt x="1428750" y="143510"/>
                    <a:pt x="1427480" y="152400"/>
                  </a:cubicBezTo>
                  <a:cubicBezTo>
                    <a:pt x="1427480" y="153670"/>
                    <a:pt x="1426210" y="154940"/>
                    <a:pt x="1424940" y="154940"/>
                  </a:cubicBezTo>
                  <a:cubicBezTo>
                    <a:pt x="1421130" y="156210"/>
                    <a:pt x="1418590" y="157480"/>
                    <a:pt x="1414780" y="158750"/>
                  </a:cubicBezTo>
                  <a:lnTo>
                    <a:pt x="1403350" y="158750"/>
                  </a:lnTo>
                  <a:cubicBezTo>
                    <a:pt x="1395730" y="157480"/>
                    <a:pt x="1388110" y="154940"/>
                    <a:pt x="1380490" y="153670"/>
                  </a:cubicBezTo>
                  <a:cubicBezTo>
                    <a:pt x="1371600" y="152400"/>
                    <a:pt x="1363980" y="157480"/>
                    <a:pt x="1355090" y="158750"/>
                  </a:cubicBezTo>
                  <a:lnTo>
                    <a:pt x="1353820" y="160020"/>
                  </a:lnTo>
                  <a:cubicBezTo>
                    <a:pt x="1351280" y="163830"/>
                    <a:pt x="1347470" y="162560"/>
                    <a:pt x="1344930" y="160020"/>
                  </a:cubicBezTo>
                  <a:cubicBezTo>
                    <a:pt x="1339850" y="154940"/>
                    <a:pt x="1330960" y="153670"/>
                    <a:pt x="1324610" y="156210"/>
                  </a:cubicBezTo>
                  <a:cubicBezTo>
                    <a:pt x="1316990" y="160020"/>
                    <a:pt x="1309370" y="162560"/>
                    <a:pt x="1301750" y="165100"/>
                  </a:cubicBezTo>
                  <a:cubicBezTo>
                    <a:pt x="1299210" y="165100"/>
                    <a:pt x="1296670" y="163830"/>
                    <a:pt x="1295400" y="163830"/>
                  </a:cubicBezTo>
                  <a:cubicBezTo>
                    <a:pt x="1292860" y="163830"/>
                    <a:pt x="1289050" y="162560"/>
                    <a:pt x="1287780" y="163830"/>
                  </a:cubicBezTo>
                  <a:cubicBezTo>
                    <a:pt x="1277620" y="171450"/>
                    <a:pt x="1267460" y="168910"/>
                    <a:pt x="1258570" y="163830"/>
                  </a:cubicBezTo>
                  <a:cubicBezTo>
                    <a:pt x="1253490" y="161290"/>
                    <a:pt x="1245870" y="158750"/>
                    <a:pt x="1243330" y="151130"/>
                  </a:cubicBezTo>
                  <a:cubicBezTo>
                    <a:pt x="1242060" y="146050"/>
                    <a:pt x="1236980" y="140970"/>
                    <a:pt x="1233170" y="137160"/>
                  </a:cubicBezTo>
                  <a:cubicBezTo>
                    <a:pt x="1226820" y="130810"/>
                    <a:pt x="1220470" y="121920"/>
                    <a:pt x="1209040" y="121920"/>
                  </a:cubicBezTo>
                  <a:cubicBezTo>
                    <a:pt x="1206500" y="121920"/>
                    <a:pt x="1203960" y="116840"/>
                    <a:pt x="1202690" y="118110"/>
                  </a:cubicBezTo>
                  <a:cubicBezTo>
                    <a:pt x="1197610" y="119380"/>
                    <a:pt x="1197610" y="116840"/>
                    <a:pt x="1195070" y="114300"/>
                  </a:cubicBezTo>
                  <a:cubicBezTo>
                    <a:pt x="1192530" y="111760"/>
                    <a:pt x="1188720" y="109220"/>
                    <a:pt x="1186180" y="105410"/>
                  </a:cubicBezTo>
                  <a:cubicBezTo>
                    <a:pt x="1182370" y="100330"/>
                    <a:pt x="1178560" y="93980"/>
                    <a:pt x="1174750" y="88900"/>
                  </a:cubicBezTo>
                  <a:cubicBezTo>
                    <a:pt x="1170940" y="83820"/>
                    <a:pt x="1168400" y="77470"/>
                    <a:pt x="1164590" y="72390"/>
                  </a:cubicBezTo>
                  <a:cubicBezTo>
                    <a:pt x="1163320" y="71120"/>
                    <a:pt x="1159510" y="69850"/>
                    <a:pt x="1158240" y="71120"/>
                  </a:cubicBezTo>
                  <a:lnTo>
                    <a:pt x="1143000" y="78740"/>
                  </a:lnTo>
                  <a:cubicBezTo>
                    <a:pt x="1140460" y="80010"/>
                    <a:pt x="1139190" y="82550"/>
                    <a:pt x="1137920" y="85090"/>
                  </a:cubicBezTo>
                  <a:lnTo>
                    <a:pt x="1136650" y="83820"/>
                  </a:lnTo>
                  <a:cubicBezTo>
                    <a:pt x="1137920" y="80010"/>
                    <a:pt x="1139190" y="76200"/>
                    <a:pt x="1140460" y="74930"/>
                  </a:cubicBezTo>
                  <a:lnTo>
                    <a:pt x="1125220" y="71120"/>
                  </a:lnTo>
                  <a:cubicBezTo>
                    <a:pt x="1121410" y="69850"/>
                    <a:pt x="1115060" y="69850"/>
                    <a:pt x="1112520" y="69850"/>
                  </a:cubicBezTo>
                  <a:lnTo>
                    <a:pt x="1092200" y="69850"/>
                  </a:lnTo>
                  <a:cubicBezTo>
                    <a:pt x="1084580" y="69850"/>
                    <a:pt x="1078230" y="68580"/>
                    <a:pt x="1070610" y="69850"/>
                  </a:cubicBezTo>
                  <a:cubicBezTo>
                    <a:pt x="1065530" y="71120"/>
                    <a:pt x="1061720" y="68580"/>
                    <a:pt x="1057910" y="66040"/>
                  </a:cubicBezTo>
                  <a:cubicBezTo>
                    <a:pt x="1047750" y="58420"/>
                    <a:pt x="1037590" y="49530"/>
                    <a:pt x="1023620" y="53340"/>
                  </a:cubicBezTo>
                  <a:cubicBezTo>
                    <a:pt x="1022350" y="53340"/>
                    <a:pt x="1019810" y="52070"/>
                    <a:pt x="1018540" y="50800"/>
                  </a:cubicBezTo>
                  <a:cubicBezTo>
                    <a:pt x="1014730" y="49530"/>
                    <a:pt x="1012190" y="46990"/>
                    <a:pt x="1007110" y="44450"/>
                  </a:cubicBezTo>
                  <a:cubicBezTo>
                    <a:pt x="1007110" y="48260"/>
                    <a:pt x="1007110" y="49530"/>
                    <a:pt x="1008380" y="52070"/>
                  </a:cubicBezTo>
                  <a:cubicBezTo>
                    <a:pt x="1005840" y="54610"/>
                    <a:pt x="1004570" y="53340"/>
                    <a:pt x="1003300" y="52070"/>
                  </a:cubicBezTo>
                  <a:cubicBezTo>
                    <a:pt x="1002030" y="53340"/>
                    <a:pt x="1000760" y="55880"/>
                    <a:pt x="999490" y="55880"/>
                  </a:cubicBezTo>
                  <a:cubicBezTo>
                    <a:pt x="993140" y="58420"/>
                    <a:pt x="986790" y="59690"/>
                    <a:pt x="980440" y="62230"/>
                  </a:cubicBezTo>
                  <a:cubicBezTo>
                    <a:pt x="977900" y="63500"/>
                    <a:pt x="975360" y="64770"/>
                    <a:pt x="974090" y="66040"/>
                  </a:cubicBezTo>
                  <a:cubicBezTo>
                    <a:pt x="969010" y="69850"/>
                    <a:pt x="965200" y="76200"/>
                    <a:pt x="956310" y="74930"/>
                  </a:cubicBezTo>
                  <a:cubicBezTo>
                    <a:pt x="955040" y="74930"/>
                    <a:pt x="952500" y="77470"/>
                    <a:pt x="949960" y="77470"/>
                  </a:cubicBezTo>
                  <a:cubicBezTo>
                    <a:pt x="947420" y="78740"/>
                    <a:pt x="943610" y="78740"/>
                    <a:pt x="941070" y="80010"/>
                  </a:cubicBezTo>
                  <a:lnTo>
                    <a:pt x="938530" y="80010"/>
                  </a:lnTo>
                  <a:cubicBezTo>
                    <a:pt x="930910" y="82550"/>
                    <a:pt x="924560" y="85090"/>
                    <a:pt x="916940" y="86360"/>
                  </a:cubicBezTo>
                  <a:lnTo>
                    <a:pt x="911860" y="86360"/>
                  </a:lnTo>
                  <a:cubicBezTo>
                    <a:pt x="905510" y="86360"/>
                    <a:pt x="900430" y="85090"/>
                    <a:pt x="894080" y="85090"/>
                  </a:cubicBezTo>
                  <a:cubicBezTo>
                    <a:pt x="887730" y="85090"/>
                    <a:pt x="881380" y="87630"/>
                    <a:pt x="875030" y="87630"/>
                  </a:cubicBezTo>
                  <a:cubicBezTo>
                    <a:pt x="867410" y="87630"/>
                    <a:pt x="858520" y="87630"/>
                    <a:pt x="852170" y="82550"/>
                  </a:cubicBezTo>
                  <a:cubicBezTo>
                    <a:pt x="850900" y="81280"/>
                    <a:pt x="847090" y="81280"/>
                    <a:pt x="844550" y="82550"/>
                  </a:cubicBezTo>
                  <a:cubicBezTo>
                    <a:pt x="835660" y="83820"/>
                    <a:pt x="826770" y="85090"/>
                    <a:pt x="819150" y="87630"/>
                  </a:cubicBezTo>
                  <a:cubicBezTo>
                    <a:pt x="811530" y="90170"/>
                    <a:pt x="807720" y="87630"/>
                    <a:pt x="805180" y="81280"/>
                  </a:cubicBezTo>
                  <a:cubicBezTo>
                    <a:pt x="803910" y="78740"/>
                    <a:pt x="801370" y="76200"/>
                    <a:pt x="798830" y="73660"/>
                  </a:cubicBezTo>
                  <a:cubicBezTo>
                    <a:pt x="795020" y="71120"/>
                    <a:pt x="791210" y="67310"/>
                    <a:pt x="787400" y="67310"/>
                  </a:cubicBezTo>
                  <a:cubicBezTo>
                    <a:pt x="778510" y="67310"/>
                    <a:pt x="773430" y="62230"/>
                    <a:pt x="767080" y="58420"/>
                  </a:cubicBezTo>
                  <a:cubicBezTo>
                    <a:pt x="756920" y="52070"/>
                    <a:pt x="748030" y="44450"/>
                    <a:pt x="735330" y="45720"/>
                  </a:cubicBezTo>
                  <a:lnTo>
                    <a:pt x="735330" y="39370"/>
                  </a:lnTo>
                  <a:cubicBezTo>
                    <a:pt x="737870" y="39370"/>
                    <a:pt x="740410" y="39370"/>
                    <a:pt x="742950" y="38100"/>
                  </a:cubicBezTo>
                  <a:cubicBezTo>
                    <a:pt x="739140" y="35560"/>
                    <a:pt x="739140" y="31750"/>
                    <a:pt x="736600" y="29210"/>
                  </a:cubicBezTo>
                  <a:cubicBezTo>
                    <a:pt x="731520" y="25400"/>
                    <a:pt x="726440" y="24130"/>
                    <a:pt x="721360" y="21590"/>
                  </a:cubicBezTo>
                  <a:cubicBezTo>
                    <a:pt x="717550" y="20320"/>
                    <a:pt x="712470" y="20320"/>
                    <a:pt x="715010" y="26670"/>
                  </a:cubicBezTo>
                  <a:cubicBezTo>
                    <a:pt x="708660" y="27940"/>
                    <a:pt x="703580" y="27940"/>
                    <a:pt x="701040" y="30480"/>
                  </a:cubicBezTo>
                  <a:cubicBezTo>
                    <a:pt x="695960" y="34290"/>
                    <a:pt x="690880" y="31750"/>
                    <a:pt x="687070" y="29210"/>
                  </a:cubicBezTo>
                  <a:cubicBezTo>
                    <a:pt x="684530" y="27940"/>
                    <a:pt x="681990" y="26670"/>
                    <a:pt x="679450" y="27940"/>
                  </a:cubicBezTo>
                  <a:cubicBezTo>
                    <a:pt x="664210" y="35560"/>
                    <a:pt x="648970" y="31750"/>
                    <a:pt x="633730" y="31750"/>
                  </a:cubicBezTo>
                  <a:cubicBezTo>
                    <a:pt x="631190" y="31750"/>
                    <a:pt x="628650" y="30480"/>
                    <a:pt x="624840" y="30480"/>
                  </a:cubicBezTo>
                  <a:cubicBezTo>
                    <a:pt x="619760" y="29210"/>
                    <a:pt x="615950" y="26670"/>
                    <a:pt x="610870" y="25400"/>
                  </a:cubicBezTo>
                  <a:cubicBezTo>
                    <a:pt x="605790" y="24130"/>
                    <a:pt x="599440" y="22860"/>
                    <a:pt x="594360" y="21590"/>
                  </a:cubicBezTo>
                  <a:lnTo>
                    <a:pt x="590550" y="21590"/>
                  </a:lnTo>
                  <a:cubicBezTo>
                    <a:pt x="581660" y="21590"/>
                    <a:pt x="572770" y="22860"/>
                    <a:pt x="565150" y="22860"/>
                  </a:cubicBezTo>
                  <a:cubicBezTo>
                    <a:pt x="558800" y="22860"/>
                    <a:pt x="552450" y="20320"/>
                    <a:pt x="544830" y="19050"/>
                  </a:cubicBezTo>
                  <a:cubicBezTo>
                    <a:pt x="543560" y="8890"/>
                    <a:pt x="533400" y="11430"/>
                    <a:pt x="527050" y="6350"/>
                  </a:cubicBezTo>
                  <a:cubicBezTo>
                    <a:pt x="525780" y="5080"/>
                    <a:pt x="523240" y="6350"/>
                    <a:pt x="521970" y="6350"/>
                  </a:cubicBezTo>
                  <a:cubicBezTo>
                    <a:pt x="514350" y="5080"/>
                    <a:pt x="509270" y="8890"/>
                    <a:pt x="506730" y="15240"/>
                  </a:cubicBezTo>
                  <a:cubicBezTo>
                    <a:pt x="502920" y="21590"/>
                    <a:pt x="492760" y="24130"/>
                    <a:pt x="496570" y="34290"/>
                  </a:cubicBezTo>
                  <a:cubicBezTo>
                    <a:pt x="497840" y="35560"/>
                    <a:pt x="500380" y="36830"/>
                    <a:pt x="501650" y="39370"/>
                  </a:cubicBezTo>
                  <a:cubicBezTo>
                    <a:pt x="501650" y="43180"/>
                    <a:pt x="500380" y="45720"/>
                    <a:pt x="496570" y="44450"/>
                  </a:cubicBezTo>
                  <a:cubicBezTo>
                    <a:pt x="495300" y="44450"/>
                    <a:pt x="494030" y="46990"/>
                    <a:pt x="492760" y="48260"/>
                  </a:cubicBezTo>
                  <a:cubicBezTo>
                    <a:pt x="491490" y="49530"/>
                    <a:pt x="491490" y="52070"/>
                    <a:pt x="490220" y="52070"/>
                  </a:cubicBezTo>
                  <a:cubicBezTo>
                    <a:pt x="482600" y="54610"/>
                    <a:pt x="477520" y="60960"/>
                    <a:pt x="468630" y="59690"/>
                  </a:cubicBezTo>
                  <a:lnTo>
                    <a:pt x="466090" y="59690"/>
                  </a:lnTo>
                  <a:cubicBezTo>
                    <a:pt x="458470" y="66040"/>
                    <a:pt x="450850" y="64770"/>
                    <a:pt x="441960" y="63500"/>
                  </a:cubicBezTo>
                  <a:cubicBezTo>
                    <a:pt x="438150" y="62230"/>
                    <a:pt x="433070" y="63500"/>
                    <a:pt x="427990" y="63500"/>
                  </a:cubicBezTo>
                  <a:cubicBezTo>
                    <a:pt x="424180" y="63500"/>
                    <a:pt x="420370" y="63500"/>
                    <a:pt x="416560" y="60960"/>
                  </a:cubicBezTo>
                  <a:cubicBezTo>
                    <a:pt x="411480" y="58420"/>
                    <a:pt x="406400" y="54610"/>
                    <a:pt x="401320" y="52070"/>
                  </a:cubicBezTo>
                  <a:cubicBezTo>
                    <a:pt x="396240" y="49530"/>
                    <a:pt x="389890" y="49530"/>
                    <a:pt x="389890" y="40640"/>
                  </a:cubicBezTo>
                  <a:cubicBezTo>
                    <a:pt x="389890" y="39370"/>
                    <a:pt x="387350" y="38100"/>
                    <a:pt x="387350" y="36830"/>
                  </a:cubicBezTo>
                  <a:cubicBezTo>
                    <a:pt x="378460" y="44450"/>
                    <a:pt x="370840" y="50800"/>
                    <a:pt x="363220" y="57150"/>
                  </a:cubicBezTo>
                  <a:cubicBezTo>
                    <a:pt x="359410" y="60960"/>
                    <a:pt x="354330" y="66040"/>
                    <a:pt x="356870" y="72390"/>
                  </a:cubicBezTo>
                  <a:cubicBezTo>
                    <a:pt x="356870" y="73660"/>
                    <a:pt x="355600" y="74930"/>
                    <a:pt x="355600" y="76200"/>
                  </a:cubicBezTo>
                  <a:cubicBezTo>
                    <a:pt x="354330" y="78740"/>
                    <a:pt x="353060" y="81280"/>
                    <a:pt x="350520" y="82550"/>
                  </a:cubicBezTo>
                  <a:cubicBezTo>
                    <a:pt x="347980" y="86360"/>
                    <a:pt x="345440" y="90170"/>
                    <a:pt x="342900" y="95250"/>
                  </a:cubicBezTo>
                  <a:lnTo>
                    <a:pt x="335280" y="102870"/>
                  </a:lnTo>
                  <a:cubicBezTo>
                    <a:pt x="332740" y="106680"/>
                    <a:pt x="330200" y="110490"/>
                    <a:pt x="326390" y="113030"/>
                  </a:cubicBezTo>
                  <a:cubicBezTo>
                    <a:pt x="317500" y="120650"/>
                    <a:pt x="308610" y="128270"/>
                    <a:pt x="298450" y="135890"/>
                  </a:cubicBezTo>
                  <a:cubicBezTo>
                    <a:pt x="293370" y="140970"/>
                    <a:pt x="287020" y="144780"/>
                    <a:pt x="281940" y="149860"/>
                  </a:cubicBezTo>
                  <a:cubicBezTo>
                    <a:pt x="273050" y="157480"/>
                    <a:pt x="262890" y="163830"/>
                    <a:pt x="257810" y="175260"/>
                  </a:cubicBezTo>
                  <a:cubicBezTo>
                    <a:pt x="257810" y="176530"/>
                    <a:pt x="255270" y="177800"/>
                    <a:pt x="254000" y="179070"/>
                  </a:cubicBezTo>
                  <a:cubicBezTo>
                    <a:pt x="247650" y="184150"/>
                    <a:pt x="237490" y="184150"/>
                    <a:pt x="237490" y="194310"/>
                  </a:cubicBezTo>
                  <a:cubicBezTo>
                    <a:pt x="227330" y="194310"/>
                    <a:pt x="222250" y="201930"/>
                    <a:pt x="217170" y="208280"/>
                  </a:cubicBezTo>
                  <a:cubicBezTo>
                    <a:pt x="213360" y="213360"/>
                    <a:pt x="209550" y="219710"/>
                    <a:pt x="204470" y="223520"/>
                  </a:cubicBezTo>
                  <a:cubicBezTo>
                    <a:pt x="199390" y="226060"/>
                    <a:pt x="193040" y="224790"/>
                    <a:pt x="186690" y="224790"/>
                  </a:cubicBezTo>
                  <a:cubicBezTo>
                    <a:pt x="184150" y="224790"/>
                    <a:pt x="181610" y="224790"/>
                    <a:pt x="181610" y="226060"/>
                  </a:cubicBezTo>
                  <a:cubicBezTo>
                    <a:pt x="176530" y="231140"/>
                    <a:pt x="170180" y="234950"/>
                    <a:pt x="166370" y="241300"/>
                  </a:cubicBezTo>
                  <a:cubicBezTo>
                    <a:pt x="162560" y="247650"/>
                    <a:pt x="158750" y="251460"/>
                    <a:pt x="152400" y="252730"/>
                  </a:cubicBezTo>
                  <a:cubicBezTo>
                    <a:pt x="146050" y="254000"/>
                    <a:pt x="139700" y="260350"/>
                    <a:pt x="130810" y="256540"/>
                  </a:cubicBezTo>
                  <a:cubicBezTo>
                    <a:pt x="123190" y="254000"/>
                    <a:pt x="114300" y="256540"/>
                    <a:pt x="109220" y="251460"/>
                  </a:cubicBezTo>
                  <a:cubicBezTo>
                    <a:pt x="99060" y="252730"/>
                    <a:pt x="91440" y="255270"/>
                    <a:pt x="82550" y="256540"/>
                  </a:cubicBezTo>
                  <a:cubicBezTo>
                    <a:pt x="72390" y="259080"/>
                    <a:pt x="60960" y="257810"/>
                    <a:pt x="52070" y="265430"/>
                  </a:cubicBezTo>
                  <a:cubicBezTo>
                    <a:pt x="44450" y="271780"/>
                    <a:pt x="38100" y="278130"/>
                    <a:pt x="26670" y="276860"/>
                  </a:cubicBezTo>
                  <a:cubicBezTo>
                    <a:pt x="27940" y="284480"/>
                    <a:pt x="29210" y="290830"/>
                    <a:pt x="30480" y="298450"/>
                  </a:cubicBezTo>
                  <a:cubicBezTo>
                    <a:pt x="33020" y="318770"/>
                    <a:pt x="35560" y="339090"/>
                    <a:pt x="36830" y="359410"/>
                  </a:cubicBezTo>
                  <a:cubicBezTo>
                    <a:pt x="40640" y="384810"/>
                    <a:pt x="41910" y="408940"/>
                    <a:pt x="39370" y="433070"/>
                  </a:cubicBezTo>
                  <a:cubicBezTo>
                    <a:pt x="36830" y="467360"/>
                    <a:pt x="25400" y="1640840"/>
                    <a:pt x="13970" y="1672590"/>
                  </a:cubicBezTo>
                  <a:lnTo>
                    <a:pt x="2540" y="1699260"/>
                  </a:lnTo>
                  <a:cubicBezTo>
                    <a:pt x="0" y="1705610"/>
                    <a:pt x="3810" y="1709420"/>
                    <a:pt x="10160" y="1710690"/>
                  </a:cubicBezTo>
                  <a:cubicBezTo>
                    <a:pt x="17780" y="1711960"/>
                    <a:pt x="20320" y="1717040"/>
                    <a:pt x="22860" y="1723390"/>
                  </a:cubicBezTo>
                  <a:cubicBezTo>
                    <a:pt x="25400" y="1733550"/>
                    <a:pt x="21590" y="1743710"/>
                    <a:pt x="26670" y="1753870"/>
                  </a:cubicBezTo>
                  <a:cubicBezTo>
                    <a:pt x="29210" y="1758950"/>
                    <a:pt x="26670" y="1767840"/>
                    <a:pt x="25400" y="1775460"/>
                  </a:cubicBezTo>
                  <a:cubicBezTo>
                    <a:pt x="24130" y="1785620"/>
                    <a:pt x="26670" y="1795780"/>
                    <a:pt x="30480" y="1804670"/>
                  </a:cubicBezTo>
                  <a:cubicBezTo>
                    <a:pt x="39370" y="1819910"/>
                    <a:pt x="40640" y="1837690"/>
                    <a:pt x="40640" y="1854200"/>
                  </a:cubicBezTo>
                  <a:cubicBezTo>
                    <a:pt x="40640" y="1858010"/>
                    <a:pt x="41910" y="1861820"/>
                    <a:pt x="43180" y="1864360"/>
                  </a:cubicBezTo>
                  <a:cubicBezTo>
                    <a:pt x="45720" y="1866900"/>
                    <a:pt x="50800" y="1869440"/>
                    <a:pt x="55880" y="1870710"/>
                  </a:cubicBezTo>
                  <a:lnTo>
                    <a:pt x="86360" y="1885950"/>
                  </a:lnTo>
                  <a:cubicBezTo>
                    <a:pt x="100330" y="1893570"/>
                    <a:pt x="111760" y="1892300"/>
                    <a:pt x="124460" y="1883410"/>
                  </a:cubicBezTo>
                  <a:cubicBezTo>
                    <a:pt x="125730" y="1882140"/>
                    <a:pt x="129540" y="1880870"/>
                    <a:pt x="130810" y="1880870"/>
                  </a:cubicBezTo>
                  <a:cubicBezTo>
                    <a:pt x="139700" y="1882140"/>
                    <a:pt x="148590" y="1882140"/>
                    <a:pt x="156210" y="1889760"/>
                  </a:cubicBezTo>
                  <a:cubicBezTo>
                    <a:pt x="165100" y="1897380"/>
                    <a:pt x="177800" y="1902460"/>
                    <a:pt x="187960" y="1908810"/>
                  </a:cubicBezTo>
                  <a:cubicBezTo>
                    <a:pt x="194310" y="1912620"/>
                    <a:pt x="201930" y="1917700"/>
                    <a:pt x="205740" y="1922780"/>
                  </a:cubicBezTo>
                  <a:cubicBezTo>
                    <a:pt x="208280" y="1925320"/>
                    <a:pt x="210820" y="1927860"/>
                    <a:pt x="213360" y="1929130"/>
                  </a:cubicBezTo>
                  <a:cubicBezTo>
                    <a:pt x="227330" y="1934210"/>
                    <a:pt x="234950" y="1946910"/>
                    <a:pt x="243840" y="1957070"/>
                  </a:cubicBezTo>
                  <a:cubicBezTo>
                    <a:pt x="251460" y="1965960"/>
                    <a:pt x="261620" y="1971040"/>
                    <a:pt x="273050" y="1972310"/>
                  </a:cubicBezTo>
                  <a:cubicBezTo>
                    <a:pt x="285750" y="1974850"/>
                    <a:pt x="298450" y="1976120"/>
                    <a:pt x="311150" y="1978660"/>
                  </a:cubicBezTo>
                  <a:cubicBezTo>
                    <a:pt x="316230" y="1979930"/>
                    <a:pt x="322580" y="1981200"/>
                    <a:pt x="327660" y="1983740"/>
                  </a:cubicBezTo>
                  <a:cubicBezTo>
                    <a:pt x="334010" y="1986280"/>
                    <a:pt x="340360" y="1986280"/>
                    <a:pt x="345440" y="1990090"/>
                  </a:cubicBezTo>
                  <a:cubicBezTo>
                    <a:pt x="353060" y="1996440"/>
                    <a:pt x="360680" y="2000250"/>
                    <a:pt x="370840" y="1997710"/>
                  </a:cubicBezTo>
                  <a:cubicBezTo>
                    <a:pt x="374650" y="1996440"/>
                    <a:pt x="379730" y="1998980"/>
                    <a:pt x="383540" y="2000250"/>
                  </a:cubicBezTo>
                  <a:cubicBezTo>
                    <a:pt x="384810" y="2000250"/>
                    <a:pt x="386080" y="2001520"/>
                    <a:pt x="387350" y="2001520"/>
                  </a:cubicBezTo>
                  <a:cubicBezTo>
                    <a:pt x="401320" y="2002790"/>
                    <a:pt x="414020" y="2000250"/>
                    <a:pt x="426720" y="1997710"/>
                  </a:cubicBezTo>
                  <a:cubicBezTo>
                    <a:pt x="431800" y="1996440"/>
                    <a:pt x="436880" y="1995170"/>
                    <a:pt x="441960" y="1992630"/>
                  </a:cubicBezTo>
                  <a:cubicBezTo>
                    <a:pt x="455930" y="1986280"/>
                    <a:pt x="469900" y="1979930"/>
                    <a:pt x="482600" y="1972310"/>
                  </a:cubicBezTo>
                  <a:cubicBezTo>
                    <a:pt x="491490" y="1967230"/>
                    <a:pt x="500380" y="1962150"/>
                    <a:pt x="510540" y="1967230"/>
                  </a:cubicBezTo>
                  <a:lnTo>
                    <a:pt x="515620" y="1967230"/>
                  </a:lnTo>
                  <a:cubicBezTo>
                    <a:pt x="524510" y="1967230"/>
                    <a:pt x="533400" y="1965960"/>
                    <a:pt x="541020" y="1964690"/>
                  </a:cubicBezTo>
                  <a:cubicBezTo>
                    <a:pt x="542290" y="1964690"/>
                    <a:pt x="544830" y="1964690"/>
                    <a:pt x="544830" y="1963420"/>
                  </a:cubicBezTo>
                  <a:cubicBezTo>
                    <a:pt x="548640" y="1958340"/>
                    <a:pt x="554990" y="1958340"/>
                    <a:pt x="561340" y="1957070"/>
                  </a:cubicBezTo>
                  <a:cubicBezTo>
                    <a:pt x="571500" y="1955800"/>
                    <a:pt x="581660" y="1955800"/>
                    <a:pt x="589280" y="1949450"/>
                  </a:cubicBezTo>
                  <a:cubicBezTo>
                    <a:pt x="596900" y="1944370"/>
                    <a:pt x="604520" y="1943100"/>
                    <a:pt x="613410" y="1941830"/>
                  </a:cubicBezTo>
                  <a:cubicBezTo>
                    <a:pt x="614680" y="1941830"/>
                    <a:pt x="617220" y="1940560"/>
                    <a:pt x="618490" y="1940560"/>
                  </a:cubicBezTo>
                  <a:cubicBezTo>
                    <a:pt x="624840" y="1939290"/>
                    <a:pt x="631190" y="1935480"/>
                    <a:pt x="636270" y="1936750"/>
                  </a:cubicBezTo>
                  <a:cubicBezTo>
                    <a:pt x="647700" y="1939290"/>
                    <a:pt x="652780" y="1935480"/>
                    <a:pt x="660400" y="1925320"/>
                  </a:cubicBezTo>
                  <a:cubicBezTo>
                    <a:pt x="661670" y="1922780"/>
                    <a:pt x="665480" y="1921510"/>
                    <a:pt x="668020" y="1920240"/>
                  </a:cubicBezTo>
                  <a:cubicBezTo>
                    <a:pt x="674370" y="1918970"/>
                    <a:pt x="680720" y="1920240"/>
                    <a:pt x="687070" y="1918970"/>
                  </a:cubicBezTo>
                  <a:cubicBezTo>
                    <a:pt x="690880" y="1918970"/>
                    <a:pt x="694690" y="1915160"/>
                    <a:pt x="697230" y="1915160"/>
                  </a:cubicBezTo>
                  <a:cubicBezTo>
                    <a:pt x="707390" y="1916430"/>
                    <a:pt x="718820" y="1912620"/>
                    <a:pt x="727710" y="1918970"/>
                  </a:cubicBezTo>
                  <a:cubicBezTo>
                    <a:pt x="728980" y="1920240"/>
                    <a:pt x="731520" y="1920240"/>
                    <a:pt x="734060" y="1920240"/>
                  </a:cubicBezTo>
                  <a:cubicBezTo>
                    <a:pt x="750570" y="1921510"/>
                    <a:pt x="764540" y="1926590"/>
                    <a:pt x="775970" y="1936750"/>
                  </a:cubicBezTo>
                  <a:cubicBezTo>
                    <a:pt x="779780" y="1940560"/>
                    <a:pt x="784860" y="1943100"/>
                    <a:pt x="788670" y="1945640"/>
                  </a:cubicBezTo>
                  <a:cubicBezTo>
                    <a:pt x="792480" y="1948180"/>
                    <a:pt x="797560" y="1948180"/>
                    <a:pt x="801370" y="1949450"/>
                  </a:cubicBezTo>
                  <a:cubicBezTo>
                    <a:pt x="805180" y="1950720"/>
                    <a:pt x="807720" y="1951990"/>
                    <a:pt x="811530" y="1951990"/>
                  </a:cubicBezTo>
                  <a:cubicBezTo>
                    <a:pt x="817880" y="1951990"/>
                    <a:pt x="822960" y="1954530"/>
                    <a:pt x="826770" y="1959610"/>
                  </a:cubicBezTo>
                  <a:cubicBezTo>
                    <a:pt x="828040" y="1960880"/>
                    <a:pt x="829310" y="1962150"/>
                    <a:pt x="830580" y="1964690"/>
                  </a:cubicBezTo>
                  <a:cubicBezTo>
                    <a:pt x="829310" y="1968500"/>
                    <a:pt x="836930" y="1978660"/>
                    <a:pt x="842010" y="1978660"/>
                  </a:cubicBezTo>
                  <a:cubicBezTo>
                    <a:pt x="850900" y="1978660"/>
                    <a:pt x="859790" y="1981200"/>
                    <a:pt x="867410" y="1987550"/>
                  </a:cubicBezTo>
                  <a:cubicBezTo>
                    <a:pt x="868680" y="1988820"/>
                    <a:pt x="871220" y="1988820"/>
                    <a:pt x="873760" y="1987550"/>
                  </a:cubicBezTo>
                  <a:cubicBezTo>
                    <a:pt x="877570" y="1986280"/>
                    <a:pt x="880110" y="1986280"/>
                    <a:pt x="882650" y="1990090"/>
                  </a:cubicBezTo>
                  <a:cubicBezTo>
                    <a:pt x="883920" y="1991360"/>
                    <a:pt x="889000" y="1991360"/>
                    <a:pt x="891540" y="1991360"/>
                  </a:cubicBezTo>
                  <a:cubicBezTo>
                    <a:pt x="897890" y="1991360"/>
                    <a:pt x="905510" y="1990090"/>
                    <a:pt x="911860" y="1991360"/>
                  </a:cubicBezTo>
                  <a:cubicBezTo>
                    <a:pt x="923290" y="1992630"/>
                    <a:pt x="933450" y="1993900"/>
                    <a:pt x="944880" y="1996440"/>
                  </a:cubicBezTo>
                  <a:cubicBezTo>
                    <a:pt x="947420" y="1996440"/>
                    <a:pt x="949960" y="1997710"/>
                    <a:pt x="951230" y="1998980"/>
                  </a:cubicBezTo>
                  <a:cubicBezTo>
                    <a:pt x="953770" y="2005330"/>
                    <a:pt x="960120" y="2005330"/>
                    <a:pt x="963930" y="2006600"/>
                  </a:cubicBezTo>
                  <a:cubicBezTo>
                    <a:pt x="967740" y="2007870"/>
                    <a:pt x="972820" y="2009140"/>
                    <a:pt x="975360" y="2009140"/>
                  </a:cubicBezTo>
                  <a:cubicBezTo>
                    <a:pt x="976630" y="2007870"/>
                    <a:pt x="979170" y="2006600"/>
                    <a:pt x="981710" y="2004060"/>
                  </a:cubicBezTo>
                  <a:cubicBezTo>
                    <a:pt x="976630" y="2004060"/>
                    <a:pt x="974090" y="2005330"/>
                    <a:pt x="971550" y="2005330"/>
                  </a:cubicBezTo>
                  <a:cubicBezTo>
                    <a:pt x="976630" y="1998980"/>
                    <a:pt x="981710" y="1997710"/>
                    <a:pt x="988060" y="2001520"/>
                  </a:cubicBezTo>
                  <a:cubicBezTo>
                    <a:pt x="995680" y="2007870"/>
                    <a:pt x="1002030" y="2007870"/>
                    <a:pt x="1010920" y="2001520"/>
                  </a:cubicBezTo>
                  <a:lnTo>
                    <a:pt x="1018540" y="1997710"/>
                  </a:lnTo>
                  <a:lnTo>
                    <a:pt x="1018540" y="1991360"/>
                  </a:lnTo>
                  <a:cubicBezTo>
                    <a:pt x="1022350" y="1992630"/>
                    <a:pt x="1026160" y="1995170"/>
                    <a:pt x="1028700" y="1995170"/>
                  </a:cubicBezTo>
                  <a:cubicBezTo>
                    <a:pt x="1036320" y="1991360"/>
                    <a:pt x="1043940" y="1987550"/>
                    <a:pt x="1050290" y="1982470"/>
                  </a:cubicBezTo>
                  <a:cubicBezTo>
                    <a:pt x="1057910" y="1977390"/>
                    <a:pt x="1064260" y="1971040"/>
                    <a:pt x="1070610" y="1965960"/>
                  </a:cubicBezTo>
                  <a:cubicBezTo>
                    <a:pt x="1071880" y="1965960"/>
                    <a:pt x="1071880" y="1964690"/>
                    <a:pt x="1073150" y="1964690"/>
                  </a:cubicBezTo>
                  <a:cubicBezTo>
                    <a:pt x="1082040" y="1962150"/>
                    <a:pt x="1089660" y="1960880"/>
                    <a:pt x="1098550" y="1958340"/>
                  </a:cubicBezTo>
                  <a:cubicBezTo>
                    <a:pt x="1103630" y="1957070"/>
                    <a:pt x="1107440" y="1954530"/>
                    <a:pt x="1112520" y="1953260"/>
                  </a:cubicBezTo>
                  <a:cubicBezTo>
                    <a:pt x="1116330" y="1951990"/>
                    <a:pt x="1118870" y="1951990"/>
                    <a:pt x="1122680" y="1950720"/>
                  </a:cubicBezTo>
                  <a:lnTo>
                    <a:pt x="1135380" y="1950720"/>
                  </a:lnTo>
                  <a:cubicBezTo>
                    <a:pt x="1137920" y="1950720"/>
                    <a:pt x="1141730" y="1950720"/>
                    <a:pt x="1144270" y="1949450"/>
                  </a:cubicBezTo>
                  <a:cubicBezTo>
                    <a:pt x="1145540" y="1946910"/>
                    <a:pt x="1148080" y="1943100"/>
                    <a:pt x="1149350" y="1943100"/>
                  </a:cubicBezTo>
                  <a:cubicBezTo>
                    <a:pt x="1153160" y="1943100"/>
                    <a:pt x="1155700" y="1945640"/>
                    <a:pt x="1159510" y="1946910"/>
                  </a:cubicBezTo>
                  <a:cubicBezTo>
                    <a:pt x="1160780" y="1946910"/>
                    <a:pt x="1160780" y="1948180"/>
                    <a:pt x="1160780" y="1949450"/>
                  </a:cubicBezTo>
                  <a:cubicBezTo>
                    <a:pt x="1165860" y="1954530"/>
                    <a:pt x="1169670" y="1960880"/>
                    <a:pt x="1174750" y="1965960"/>
                  </a:cubicBezTo>
                  <a:cubicBezTo>
                    <a:pt x="1181100" y="1972310"/>
                    <a:pt x="1187450" y="1972310"/>
                    <a:pt x="1191260" y="1968500"/>
                  </a:cubicBezTo>
                  <a:cubicBezTo>
                    <a:pt x="1197610" y="1963420"/>
                    <a:pt x="1202690" y="1959610"/>
                    <a:pt x="1211580" y="1962150"/>
                  </a:cubicBezTo>
                  <a:cubicBezTo>
                    <a:pt x="1212850" y="1962150"/>
                    <a:pt x="1215390" y="1963420"/>
                    <a:pt x="1216660" y="1962150"/>
                  </a:cubicBezTo>
                  <a:cubicBezTo>
                    <a:pt x="1223010" y="1959610"/>
                    <a:pt x="1230630" y="1957070"/>
                    <a:pt x="1236980" y="1953260"/>
                  </a:cubicBezTo>
                  <a:cubicBezTo>
                    <a:pt x="1240790" y="1951990"/>
                    <a:pt x="1245870" y="1951990"/>
                    <a:pt x="1247140" y="1949450"/>
                  </a:cubicBezTo>
                  <a:cubicBezTo>
                    <a:pt x="1250950" y="1941830"/>
                    <a:pt x="1257300" y="1938020"/>
                    <a:pt x="1263650" y="1932940"/>
                  </a:cubicBezTo>
                  <a:cubicBezTo>
                    <a:pt x="1267460" y="1929130"/>
                    <a:pt x="1271270" y="1924050"/>
                    <a:pt x="1275080" y="1922780"/>
                  </a:cubicBezTo>
                  <a:cubicBezTo>
                    <a:pt x="1283970" y="1920240"/>
                    <a:pt x="1290320" y="1912620"/>
                    <a:pt x="1297940" y="1907540"/>
                  </a:cubicBezTo>
                  <a:cubicBezTo>
                    <a:pt x="1304290" y="1903730"/>
                    <a:pt x="1308100" y="1896110"/>
                    <a:pt x="1314450" y="1894840"/>
                  </a:cubicBezTo>
                  <a:cubicBezTo>
                    <a:pt x="1324610" y="1892300"/>
                    <a:pt x="1332230" y="1885950"/>
                    <a:pt x="1341120" y="1879600"/>
                  </a:cubicBezTo>
                  <a:cubicBezTo>
                    <a:pt x="1346200" y="1875790"/>
                    <a:pt x="1352550" y="1873250"/>
                    <a:pt x="1358900" y="1874520"/>
                  </a:cubicBezTo>
                  <a:cubicBezTo>
                    <a:pt x="1362710" y="1875790"/>
                    <a:pt x="1367790" y="1874520"/>
                    <a:pt x="1370330" y="1873250"/>
                  </a:cubicBezTo>
                  <a:cubicBezTo>
                    <a:pt x="1375410" y="1870710"/>
                    <a:pt x="1380490" y="1866900"/>
                    <a:pt x="1385570" y="1864360"/>
                  </a:cubicBezTo>
                  <a:cubicBezTo>
                    <a:pt x="1389380" y="1861820"/>
                    <a:pt x="1393190" y="1859280"/>
                    <a:pt x="1397000" y="1859280"/>
                  </a:cubicBezTo>
                  <a:cubicBezTo>
                    <a:pt x="1409700" y="1858010"/>
                    <a:pt x="1419860" y="1855470"/>
                    <a:pt x="1426210" y="1842770"/>
                  </a:cubicBezTo>
                  <a:cubicBezTo>
                    <a:pt x="1428750" y="1837690"/>
                    <a:pt x="1441450" y="1831340"/>
                    <a:pt x="1446530" y="1833880"/>
                  </a:cubicBezTo>
                  <a:cubicBezTo>
                    <a:pt x="1455420" y="1837690"/>
                    <a:pt x="1461770" y="1835150"/>
                    <a:pt x="1466850" y="1827530"/>
                  </a:cubicBezTo>
                  <a:cubicBezTo>
                    <a:pt x="1470660" y="1823720"/>
                    <a:pt x="1475740" y="1824990"/>
                    <a:pt x="1479550" y="1827530"/>
                  </a:cubicBezTo>
                  <a:cubicBezTo>
                    <a:pt x="1482090" y="1830070"/>
                    <a:pt x="1484630" y="1831340"/>
                    <a:pt x="1487170" y="1831340"/>
                  </a:cubicBezTo>
                  <a:cubicBezTo>
                    <a:pt x="1496060" y="1832610"/>
                    <a:pt x="1506220" y="1831340"/>
                    <a:pt x="1515110" y="1832610"/>
                  </a:cubicBezTo>
                  <a:cubicBezTo>
                    <a:pt x="1522730" y="1833880"/>
                    <a:pt x="1530350" y="1831340"/>
                    <a:pt x="1535430" y="1826260"/>
                  </a:cubicBezTo>
                  <a:cubicBezTo>
                    <a:pt x="1540510" y="1821180"/>
                    <a:pt x="1544320" y="1821180"/>
                    <a:pt x="1551940" y="1823720"/>
                  </a:cubicBezTo>
                  <a:cubicBezTo>
                    <a:pt x="1558290" y="1826260"/>
                    <a:pt x="1563370" y="1832610"/>
                    <a:pt x="1572260" y="1831340"/>
                  </a:cubicBezTo>
                  <a:cubicBezTo>
                    <a:pt x="1579880" y="1830070"/>
                    <a:pt x="1588770" y="1833880"/>
                    <a:pt x="1597660" y="1830070"/>
                  </a:cubicBezTo>
                  <a:lnTo>
                    <a:pt x="1602740" y="1830070"/>
                  </a:lnTo>
                  <a:cubicBezTo>
                    <a:pt x="1610360" y="1832610"/>
                    <a:pt x="1617980" y="1833880"/>
                    <a:pt x="1624330" y="1840230"/>
                  </a:cubicBezTo>
                  <a:cubicBezTo>
                    <a:pt x="1631950" y="1846580"/>
                    <a:pt x="1633220" y="1799590"/>
                    <a:pt x="1640840" y="1804670"/>
                  </a:cubicBezTo>
                  <a:cubicBezTo>
                    <a:pt x="1652270" y="1812290"/>
                    <a:pt x="1649730" y="1804670"/>
                    <a:pt x="1661160" y="1811020"/>
                  </a:cubicBezTo>
                  <a:cubicBezTo>
                    <a:pt x="1670050" y="1814830"/>
                    <a:pt x="1666240" y="1800860"/>
                    <a:pt x="1676400" y="1803400"/>
                  </a:cubicBezTo>
                  <a:cubicBezTo>
                    <a:pt x="1677670" y="1803400"/>
                    <a:pt x="1692910" y="1813560"/>
                    <a:pt x="1692910" y="1812290"/>
                  </a:cubicBezTo>
                  <a:cubicBezTo>
                    <a:pt x="1699260" y="1808480"/>
                    <a:pt x="1705610" y="1770380"/>
                    <a:pt x="1711960" y="1771650"/>
                  </a:cubicBezTo>
                  <a:cubicBezTo>
                    <a:pt x="1724660" y="1775460"/>
                    <a:pt x="1736090" y="1772920"/>
                    <a:pt x="1747520" y="1767840"/>
                  </a:cubicBezTo>
                  <a:cubicBezTo>
                    <a:pt x="1753870" y="1765300"/>
                    <a:pt x="1764030" y="1756410"/>
                    <a:pt x="1769110" y="1760220"/>
                  </a:cubicBezTo>
                  <a:cubicBezTo>
                    <a:pt x="1778000" y="1766570"/>
                    <a:pt x="1786890" y="1769110"/>
                    <a:pt x="1797050" y="1770380"/>
                  </a:cubicBezTo>
                  <a:cubicBezTo>
                    <a:pt x="1798320" y="1770380"/>
                    <a:pt x="1799590" y="1771650"/>
                    <a:pt x="1800860" y="1772920"/>
                  </a:cubicBezTo>
                  <a:cubicBezTo>
                    <a:pt x="1804670" y="1778000"/>
                    <a:pt x="1822450" y="1764030"/>
                    <a:pt x="1826260" y="1769110"/>
                  </a:cubicBezTo>
                  <a:cubicBezTo>
                    <a:pt x="1831340" y="1776730"/>
                    <a:pt x="1836420" y="1784350"/>
                    <a:pt x="1841500" y="1790700"/>
                  </a:cubicBezTo>
                  <a:cubicBezTo>
                    <a:pt x="1844040" y="1793240"/>
                    <a:pt x="1847850" y="1794510"/>
                    <a:pt x="1849120" y="1797050"/>
                  </a:cubicBezTo>
                  <a:cubicBezTo>
                    <a:pt x="1850390" y="1803400"/>
                    <a:pt x="1852930" y="1805940"/>
                    <a:pt x="1859280" y="1805940"/>
                  </a:cubicBezTo>
                  <a:cubicBezTo>
                    <a:pt x="1863090" y="1805940"/>
                    <a:pt x="1866900" y="1807210"/>
                    <a:pt x="1869440" y="1809750"/>
                  </a:cubicBezTo>
                  <a:cubicBezTo>
                    <a:pt x="1875790" y="1813560"/>
                    <a:pt x="1880870" y="1817370"/>
                    <a:pt x="1885950" y="1821180"/>
                  </a:cubicBezTo>
                  <a:cubicBezTo>
                    <a:pt x="1892300" y="1824990"/>
                    <a:pt x="1898650" y="1828800"/>
                    <a:pt x="1901190" y="1835150"/>
                  </a:cubicBezTo>
                  <a:cubicBezTo>
                    <a:pt x="1902460" y="1837690"/>
                    <a:pt x="1903730" y="1838960"/>
                    <a:pt x="1905000" y="1840230"/>
                  </a:cubicBezTo>
                  <a:cubicBezTo>
                    <a:pt x="1910080" y="1845310"/>
                    <a:pt x="1915160" y="1849120"/>
                    <a:pt x="1920240" y="1854200"/>
                  </a:cubicBezTo>
                  <a:cubicBezTo>
                    <a:pt x="1927860" y="1860550"/>
                    <a:pt x="1934210" y="1868170"/>
                    <a:pt x="1941830" y="1874520"/>
                  </a:cubicBezTo>
                  <a:cubicBezTo>
                    <a:pt x="1944370" y="1875790"/>
                    <a:pt x="1946910" y="1878330"/>
                    <a:pt x="1949450" y="1879600"/>
                  </a:cubicBezTo>
                  <a:cubicBezTo>
                    <a:pt x="1954530" y="1882140"/>
                    <a:pt x="1959610" y="1884680"/>
                    <a:pt x="1963420" y="1888490"/>
                  </a:cubicBezTo>
                  <a:cubicBezTo>
                    <a:pt x="1967230" y="1892300"/>
                    <a:pt x="1985010" y="1869440"/>
                    <a:pt x="1987550" y="1874520"/>
                  </a:cubicBezTo>
                  <a:cubicBezTo>
                    <a:pt x="1987550" y="1875790"/>
                    <a:pt x="1988820" y="1875790"/>
                    <a:pt x="1990090" y="1875790"/>
                  </a:cubicBezTo>
                  <a:cubicBezTo>
                    <a:pt x="1997710" y="1882140"/>
                    <a:pt x="2005330" y="1879600"/>
                    <a:pt x="2012950" y="1877060"/>
                  </a:cubicBezTo>
                  <a:cubicBezTo>
                    <a:pt x="2015490" y="1875790"/>
                    <a:pt x="2018030" y="1874520"/>
                    <a:pt x="2019300" y="1875790"/>
                  </a:cubicBezTo>
                  <a:cubicBezTo>
                    <a:pt x="2028190" y="1879600"/>
                    <a:pt x="2034540" y="1888490"/>
                    <a:pt x="2045970" y="1889760"/>
                  </a:cubicBezTo>
                  <a:cubicBezTo>
                    <a:pt x="2045970" y="1889760"/>
                    <a:pt x="2047240" y="1889760"/>
                    <a:pt x="2047240" y="1891030"/>
                  </a:cubicBezTo>
                  <a:cubicBezTo>
                    <a:pt x="2049780" y="1898650"/>
                    <a:pt x="2057400" y="1898650"/>
                    <a:pt x="2063750" y="1899920"/>
                  </a:cubicBezTo>
                  <a:cubicBezTo>
                    <a:pt x="2067560" y="1899920"/>
                    <a:pt x="2071370" y="1901190"/>
                    <a:pt x="2073910" y="1902460"/>
                  </a:cubicBezTo>
                  <a:cubicBezTo>
                    <a:pt x="2081530" y="1906270"/>
                    <a:pt x="2089150" y="1911350"/>
                    <a:pt x="2098040" y="1913890"/>
                  </a:cubicBezTo>
                  <a:cubicBezTo>
                    <a:pt x="2109470" y="1917700"/>
                    <a:pt x="2120900" y="1920240"/>
                    <a:pt x="2129790" y="1926590"/>
                  </a:cubicBezTo>
                  <a:cubicBezTo>
                    <a:pt x="2131060" y="1926590"/>
                    <a:pt x="2132330" y="1926590"/>
                    <a:pt x="2132330" y="1927860"/>
                  </a:cubicBezTo>
                  <a:cubicBezTo>
                    <a:pt x="2136140" y="1930400"/>
                    <a:pt x="2142490" y="1931670"/>
                    <a:pt x="2145030" y="1935480"/>
                  </a:cubicBezTo>
                  <a:cubicBezTo>
                    <a:pt x="2148840" y="1943100"/>
                    <a:pt x="2159000" y="1941830"/>
                    <a:pt x="2164080" y="1948180"/>
                  </a:cubicBezTo>
                  <a:lnTo>
                    <a:pt x="2165350" y="1948180"/>
                  </a:lnTo>
                  <a:cubicBezTo>
                    <a:pt x="2170430" y="1948180"/>
                    <a:pt x="2175510" y="1949450"/>
                    <a:pt x="2181860" y="1949450"/>
                  </a:cubicBezTo>
                  <a:cubicBezTo>
                    <a:pt x="2184400" y="1948180"/>
                    <a:pt x="2188210" y="1945640"/>
                    <a:pt x="2190750" y="1945640"/>
                  </a:cubicBezTo>
                  <a:cubicBezTo>
                    <a:pt x="2202180" y="1949450"/>
                    <a:pt x="2213610" y="1949450"/>
                    <a:pt x="2221230" y="1939290"/>
                  </a:cubicBezTo>
                  <a:cubicBezTo>
                    <a:pt x="2222500" y="1938020"/>
                    <a:pt x="2225040" y="1938020"/>
                    <a:pt x="2227580" y="1938020"/>
                  </a:cubicBezTo>
                  <a:lnTo>
                    <a:pt x="2237740" y="1938020"/>
                  </a:lnTo>
                  <a:cubicBezTo>
                    <a:pt x="2249170" y="1935480"/>
                    <a:pt x="2259330" y="1932940"/>
                    <a:pt x="2270760" y="1931670"/>
                  </a:cubicBezTo>
                  <a:cubicBezTo>
                    <a:pt x="2275840" y="1930400"/>
                    <a:pt x="2282190" y="1932940"/>
                    <a:pt x="2287270" y="1934210"/>
                  </a:cubicBezTo>
                  <a:cubicBezTo>
                    <a:pt x="2292350" y="1935480"/>
                    <a:pt x="2297430" y="1935480"/>
                    <a:pt x="2302510" y="1935480"/>
                  </a:cubicBezTo>
                  <a:cubicBezTo>
                    <a:pt x="2308860" y="1935480"/>
                    <a:pt x="2313940" y="1932940"/>
                    <a:pt x="2320290" y="1932940"/>
                  </a:cubicBezTo>
                  <a:cubicBezTo>
                    <a:pt x="2325370" y="1931670"/>
                    <a:pt x="2331720" y="1931670"/>
                    <a:pt x="2336800" y="1930400"/>
                  </a:cubicBezTo>
                  <a:cubicBezTo>
                    <a:pt x="2348230" y="1927860"/>
                    <a:pt x="2358390" y="1925320"/>
                    <a:pt x="2369820" y="1924050"/>
                  </a:cubicBezTo>
                  <a:cubicBezTo>
                    <a:pt x="2377440" y="1880870"/>
                    <a:pt x="2376170" y="1830070"/>
                    <a:pt x="2376170" y="1778000"/>
                  </a:cubicBezTo>
                  <a:close/>
                </a:path>
              </a:pathLst>
            </a:custGeom>
            <a:blipFill>
              <a:blip r:embed="rId2"/>
              <a:stretch>
                <a:fillRect l="-13462" t="0" r="-13462" b="0"/>
              </a:stretch>
            </a:blipFill>
          </p:spPr>
        </p:sp>
      </p:grpSp>
      <p:sp>
        <p:nvSpPr>
          <p:cNvPr name="TextBox 9" id="9"/>
          <p:cNvSpPr txBox="true"/>
          <p:nvPr/>
        </p:nvSpPr>
        <p:spPr>
          <a:xfrm rot="0">
            <a:off x="1539360" y="3805920"/>
            <a:ext cx="8084160" cy="2959920"/>
          </a:xfrm>
          <a:prstGeom prst="rect">
            <a:avLst/>
          </a:prstGeom>
        </p:spPr>
        <p:txBody>
          <a:bodyPr anchor="t" rtlCol="false" tIns="0" lIns="0" bIns="0" rIns="0">
            <a:spAutoFit/>
          </a:bodyPr>
          <a:lstStyle/>
          <a:p>
            <a:pPr algn="l">
              <a:lnSpc>
                <a:spcPts val="10800"/>
              </a:lnSpc>
            </a:pPr>
            <a:r>
              <a:rPr lang="en-US" b="true" sz="9000" spc="-1">
                <a:solidFill>
                  <a:srgbClr val="EFEEE7"/>
                </a:solidFill>
                <a:latin typeface="Inter Medium"/>
                <a:ea typeface="Inter Medium"/>
                <a:cs typeface="Inter Medium"/>
                <a:sym typeface="Inter Medium"/>
              </a:rPr>
              <a:t>Dataset Overview</a:t>
            </a:r>
          </a:p>
        </p:txBody>
      </p:sp>
    </p:spTree>
  </p:cSld>
  <p:clrMapOvr>
    <a:masterClrMapping/>
  </p:clrMapOvr>
  <p:transition spd="fast">
    <p:fade/>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10800000">
            <a:off x="236880" y="239040"/>
            <a:ext cx="17815680" cy="9772192"/>
            <a:chOff x="0" y="0"/>
            <a:chExt cx="23754240" cy="13029590"/>
          </a:xfrm>
        </p:grpSpPr>
        <p:sp>
          <p:nvSpPr>
            <p:cNvPr name="Freeform 3" id="3"/>
            <p:cNvSpPr/>
            <p:nvPr/>
          </p:nvSpPr>
          <p:spPr>
            <a:xfrm flipH="false" flipV="false" rot="0">
              <a:off x="0" y="0"/>
              <a:ext cx="23754207" cy="13029502"/>
            </a:xfrm>
            <a:custGeom>
              <a:avLst/>
              <a:gdLst/>
              <a:ahLst/>
              <a:cxnLst/>
              <a:rect r="r" b="b" t="t" l="l"/>
              <a:pathLst>
                <a:path h="13029502" w="23754207">
                  <a:moveTo>
                    <a:pt x="23754207" y="231742"/>
                  </a:moveTo>
                  <a:cubicBezTo>
                    <a:pt x="23754207" y="103740"/>
                    <a:pt x="23653750" y="0"/>
                    <a:pt x="23529798" y="0"/>
                  </a:cubicBezTo>
                  <a:lnTo>
                    <a:pt x="224409" y="0"/>
                  </a:lnTo>
                  <a:cubicBezTo>
                    <a:pt x="100457" y="0"/>
                    <a:pt x="0" y="103740"/>
                    <a:pt x="0" y="231742"/>
                  </a:cubicBezTo>
                  <a:lnTo>
                    <a:pt x="0" y="12797761"/>
                  </a:lnTo>
                  <a:cubicBezTo>
                    <a:pt x="0" y="12925764"/>
                    <a:pt x="100457" y="13029502"/>
                    <a:pt x="224409" y="13029502"/>
                  </a:cubicBezTo>
                  <a:lnTo>
                    <a:pt x="23529798" y="13029502"/>
                  </a:lnTo>
                  <a:cubicBezTo>
                    <a:pt x="23653750" y="13029502"/>
                    <a:pt x="23754207" y="12925764"/>
                    <a:pt x="23754207" y="12797761"/>
                  </a:cubicBezTo>
                  <a:close/>
                </a:path>
              </a:pathLst>
            </a:custGeom>
            <a:solidFill>
              <a:srgbClr val="EFEEE7"/>
            </a:solidFill>
          </p:spPr>
        </p:sp>
      </p:grpSp>
      <p:grpSp>
        <p:nvGrpSpPr>
          <p:cNvPr name="Group 4" id="4"/>
          <p:cNvGrpSpPr/>
          <p:nvPr/>
        </p:nvGrpSpPr>
        <p:grpSpPr>
          <a:xfrm rot="0">
            <a:off x="1028700" y="3107317"/>
            <a:ext cx="6193631" cy="5246370"/>
            <a:chOff x="0" y="0"/>
            <a:chExt cx="2374900" cy="2011680"/>
          </a:xfrm>
        </p:grpSpPr>
        <p:sp>
          <p:nvSpPr>
            <p:cNvPr name="Freeform 5" id="5"/>
            <p:cNvSpPr/>
            <p:nvPr/>
          </p:nvSpPr>
          <p:spPr>
            <a:xfrm flipH="false" flipV="false" rot="0">
              <a:off x="-2540" y="-2540"/>
              <a:ext cx="2377440" cy="2009140"/>
            </a:xfrm>
            <a:custGeom>
              <a:avLst/>
              <a:gdLst/>
              <a:ahLst/>
              <a:cxnLst/>
              <a:rect r="r" b="b" t="t" l="l"/>
              <a:pathLst>
                <a:path h="2009140" w="2377440">
                  <a:moveTo>
                    <a:pt x="2376170" y="1778000"/>
                  </a:moveTo>
                  <a:cubicBezTo>
                    <a:pt x="2374900" y="1276350"/>
                    <a:pt x="2359660" y="598170"/>
                    <a:pt x="2359660" y="97790"/>
                  </a:cubicBezTo>
                  <a:cubicBezTo>
                    <a:pt x="2359660" y="90170"/>
                    <a:pt x="2360930" y="82550"/>
                    <a:pt x="2360930" y="76200"/>
                  </a:cubicBezTo>
                  <a:cubicBezTo>
                    <a:pt x="2359660" y="74930"/>
                    <a:pt x="2358390" y="74930"/>
                    <a:pt x="2357120" y="73660"/>
                  </a:cubicBezTo>
                  <a:cubicBezTo>
                    <a:pt x="2357120" y="73660"/>
                    <a:pt x="2355850" y="74930"/>
                    <a:pt x="2355850" y="76200"/>
                  </a:cubicBezTo>
                  <a:cubicBezTo>
                    <a:pt x="2353310" y="82550"/>
                    <a:pt x="2348230" y="82550"/>
                    <a:pt x="2343150" y="82550"/>
                  </a:cubicBezTo>
                  <a:cubicBezTo>
                    <a:pt x="2336800" y="81280"/>
                    <a:pt x="2330450" y="74930"/>
                    <a:pt x="2322830" y="77470"/>
                  </a:cubicBezTo>
                  <a:cubicBezTo>
                    <a:pt x="2320290" y="78740"/>
                    <a:pt x="2315210" y="76200"/>
                    <a:pt x="2313940" y="73660"/>
                  </a:cubicBezTo>
                  <a:cubicBezTo>
                    <a:pt x="2310130" y="68580"/>
                    <a:pt x="2305050" y="68580"/>
                    <a:pt x="2299970" y="71120"/>
                  </a:cubicBezTo>
                  <a:cubicBezTo>
                    <a:pt x="2297430" y="72390"/>
                    <a:pt x="2294890" y="71120"/>
                    <a:pt x="2292350" y="71120"/>
                  </a:cubicBezTo>
                  <a:cubicBezTo>
                    <a:pt x="2288540" y="71120"/>
                    <a:pt x="2283460" y="69850"/>
                    <a:pt x="2279650" y="68580"/>
                  </a:cubicBezTo>
                  <a:cubicBezTo>
                    <a:pt x="2278380" y="68580"/>
                    <a:pt x="2275840" y="67310"/>
                    <a:pt x="2274570" y="67310"/>
                  </a:cubicBezTo>
                  <a:cubicBezTo>
                    <a:pt x="2270760" y="66040"/>
                    <a:pt x="2266950" y="62230"/>
                    <a:pt x="2263140" y="67310"/>
                  </a:cubicBezTo>
                  <a:cubicBezTo>
                    <a:pt x="2263140" y="67310"/>
                    <a:pt x="2260600" y="67310"/>
                    <a:pt x="2259330" y="66040"/>
                  </a:cubicBezTo>
                  <a:cubicBezTo>
                    <a:pt x="2258060" y="63500"/>
                    <a:pt x="2256790" y="59690"/>
                    <a:pt x="2255520" y="57150"/>
                  </a:cubicBezTo>
                  <a:cubicBezTo>
                    <a:pt x="2252980" y="53340"/>
                    <a:pt x="2252980" y="46990"/>
                    <a:pt x="2249170" y="44450"/>
                  </a:cubicBezTo>
                  <a:cubicBezTo>
                    <a:pt x="2246630" y="43180"/>
                    <a:pt x="2245360" y="41910"/>
                    <a:pt x="2244090" y="39370"/>
                  </a:cubicBezTo>
                  <a:cubicBezTo>
                    <a:pt x="2244090" y="38100"/>
                    <a:pt x="2241550" y="36830"/>
                    <a:pt x="2241550" y="35560"/>
                  </a:cubicBezTo>
                  <a:lnTo>
                    <a:pt x="2237740" y="31750"/>
                  </a:lnTo>
                  <a:cubicBezTo>
                    <a:pt x="2236470" y="29210"/>
                    <a:pt x="2235200" y="25400"/>
                    <a:pt x="2232660" y="24130"/>
                  </a:cubicBezTo>
                  <a:cubicBezTo>
                    <a:pt x="2227580" y="20320"/>
                    <a:pt x="2226310" y="15240"/>
                    <a:pt x="2228850" y="8890"/>
                  </a:cubicBezTo>
                  <a:cubicBezTo>
                    <a:pt x="2225040" y="7620"/>
                    <a:pt x="2222500" y="5080"/>
                    <a:pt x="2218690" y="5080"/>
                  </a:cubicBezTo>
                  <a:cubicBezTo>
                    <a:pt x="2203450" y="6350"/>
                    <a:pt x="2186940" y="8890"/>
                    <a:pt x="2171700" y="10160"/>
                  </a:cubicBezTo>
                  <a:cubicBezTo>
                    <a:pt x="2169160" y="10160"/>
                    <a:pt x="2165350" y="11430"/>
                    <a:pt x="2164080" y="12700"/>
                  </a:cubicBezTo>
                  <a:cubicBezTo>
                    <a:pt x="2153920" y="19050"/>
                    <a:pt x="2143760" y="13970"/>
                    <a:pt x="2133600" y="12700"/>
                  </a:cubicBezTo>
                  <a:cubicBezTo>
                    <a:pt x="2125980" y="12700"/>
                    <a:pt x="2118360" y="8890"/>
                    <a:pt x="2110740" y="7620"/>
                  </a:cubicBezTo>
                  <a:cubicBezTo>
                    <a:pt x="2101850" y="6350"/>
                    <a:pt x="2094230" y="7620"/>
                    <a:pt x="2085340" y="6350"/>
                  </a:cubicBezTo>
                  <a:cubicBezTo>
                    <a:pt x="2084070" y="6350"/>
                    <a:pt x="2082800" y="5080"/>
                    <a:pt x="2081530" y="3810"/>
                  </a:cubicBezTo>
                  <a:cubicBezTo>
                    <a:pt x="2078990" y="0"/>
                    <a:pt x="2073910" y="1270"/>
                    <a:pt x="2071370" y="2540"/>
                  </a:cubicBezTo>
                  <a:cubicBezTo>
                    <a:pt x="2067560" y="5080"/>
                    <a:pt x="2066290" y="8890"/>
                    <a:pt x="2063750" y="12700"/>
                  </a:cubicBezTo>
                  <a:cubicBezTo>
                    <a:pt x="2057400" y="13970"/>
                    <a:pt x="2048510" y="15240"/>
                    <a:pt x="2042160" y="19050"/>
                  </a:cubicBezTo>
                  <a:cubicBezTo>
                    <a:pt x="2037080" y="21590"/>
                    <a:pt x="2034540" y="22860"/>
                    <a:pt x="2030730" y="20320"/>
                  </a:cubicBezTo>
                  <a:lnTo>
                    <a:pt x="2029460" y="21590"/>
                  </a:lnTo>
                  <a:cubicBezTo>
                    <a:pt x="2032000" y="24130"/>
                    <a:pt x="2033270" y="27940"/>
                    <a:pt x="2035810" y="30480"/>
                  </a:cubicBezTo>
                  <a:cubicBezTo>
                    <a:pt x="2032000" y="31750"/>
                    <a:pt x="2026920" y="34290"/>
                    <a:pt x="2024380" y="33020"/>
                  </a:cubicBezTo>
                  <a:cubicBezTo>
                    <a:pt x="2018030" y="31750"/>
                    <a:pt x="2015490" y="34290"/>
                    <a:pt x="2010410" y="36830"/>
                  </a:cubicBezTo>
                  <a:cubicBezTo>
                    <a:pt x="2005330" y="40640"/>
                    <a:pt x="1998980" y="43180"/>
                    <a:pt x="1993900" y="45720"/>
                  </a:cubicBezTo>
                  <a:cubicBezTo>
                    <a:pt x="1992630" y="45720"/>
                    <a:pt x="1991360" y="45720"/>
                    <a:pt x="1990090" y="44450"/>
                  </a:cubicBezTo>
                  <a:cubicBezTo>
                    <a:pt x="1988820" y="44450"/>
                    <a:pt x="1987550" y="43180"/>
                    <a:pt x="1987550" y="43180"/>
                  </a:cubicBezTo>
                  <a:cubicBezTo>
                    <a:pt x="1981200" y="45720"/>
                    <a:pt x="1974850" y="48260"/>
                    <a:pt x="1968500" y="45720"/>
                  </a:cubicBezTo>
                  <a:cubicBezTo>
                    <a:pt x="1967230" y="45720"/>
                    <a:pt x="1967230" y="46990"/>
                    <a:pt x="1965960" y="46990"/>
                  </a:cubicBezTo>
                  <a:cubicBezTo>
                    <a:pt x="1958340" y="49530"/>
                    <a:pt x="1953260" y="58420"/>
                    <a:pt x="1943100" y="58420"/>
                  </a:cubicBezTo>
                  <a:cubicBezTo>
                    <a:pt x="1935480" y="58420"/>
                    <a:pt x="1927860" y="64770"/>
                    <a:pt x="1920240" y="64770"/>
                  </a:cubicBezTo>
                  <a:cubicBezTo>
                    <a:pt x="1911350" y="66040"/>
                    <a:pt x="1903730" y="68580"/>
                    <a:pt x="1896110" y="72390"/>
                  </a:cubicBezTo>
                  <a:cubicBezTo>
                    <a:pt x="1893570" y="73660"/>
                    <a:pt x="1891030" y="73660"/>
                    <a:pt x="1889760" y="73660"/>
                  </a:cubicBezTo>
                  <a:cubicBezTo>
                    <a:pt x="1883410" y="71120"/>
                    <a:pt x="1879600" y="74930"/>
                    <a:pt x="1877060" y="78740"/>
                  </a:cubicBezTo>
                  <a:cubicBezTo>
                    <a:pt x="1870710" y="87630"/>
                    <a:pt x="1860550" y="90170"/>
                    <a:pt x="1851660" y="92710"/>
                  </a:cubicBezTo>
                  <a:cubicBezTo>
                    <a:pt x="1840230" y="95250"/>
                    <a:pt x="1828800" y="96520"/>
                    <a:pt x="1817370" y="97790"/>
                  </a:cubicBezTo>
                  <a:cubicBezTo>
                    <a:pt x="1816100" y="97790"/>
                    <a:pt x="1814830" y="101600"/>
                    <a:pt x="1812290" y="102870"/>
                  </a:cubicBezTo>
                  <a:cubicBezTo>
                    <a:pt x="1811020" y="102870"/>
                    <a:pt x="1809750" y="101600"/>
                    <a:pt x="1809750" y="101600"/>
                  </a:cubicBezTo>
                  <a:cubicBezTo>
                    <a:pt x="1803400" y="109220"/>
                    <a:pt x="1799590" y="120650"/>
                    <a:pt x="1786890" y="119380"/>
                  </a:cubicBezTo>
                  <a:lnTo>
                    <a:pt x="1785620" y="119380"/>
                  </a:lnTo>
                  <a:cubicBezTo>
                    <a:pt x="1775460" y="125730"/>
                    <a:pt x="1765300" y="123190"/>
                    <a:pt x="1756410" y="120650"/>
                  </a:cubicBezTo>
                  <a:cubicBezTo>
                    <a:pt x="1753870" y="120650"/>
                    <a:pt x="1750060" y="118110"/>
                    <a:pt x="1748790" y="115570"/>
                  </a:cubicBezTo>
                  <a:cubicBezTo>
                    <a:pt x="1744980" y="107950"/>
                    <a:pt x="1734820" y="105410"/>
                    <a:pt x="1727200" y="107950"/>
                  </a:cubicBezTo>
                  <a:cubicBezTo>
                    <a:pt x="1720850" y="110490"/>
                    <a:pt x="1714500" y="111760"/>
                    <a:pt x="1708150" y="114300"/>
                  </a:cubicBezTo>
                  <a:cubicBezTo>
                    <a:pt x="1697990" y="116840"/>
                    <a:pt x="1689100" y="118110"/>
                    <a:pt x="1678940" y="113030"/>
                  </a:cubicBezTo>
                  <a:cubicBezTo>
                    <a:pt x="1668780" y="107950"/>
                    <a:pt x="1661160" y="111760"/>
                    <a:pt x="1656080" y="123190"/>
                  </a:cubicBezTo>
                  <a:cubicBezTo>
                    <a:pt x="1652270" y="130810"/>
                    <a:pt x="1642110" y="132080"/>
                    <a:pt x="1635760" y="125730"/>
                  </a:cubicBezTo>
                  <a:cubicBezTo>
                    <a:pt x="1631950" y="121920"/>
                    <a:pt x="1629410" y="123190"/>
                    <a:pt x="1625600" y="125730"/>
                  </a:cubicBezTo>
                  <a:lnTo>
                    <a:pt x="1617980" y="133350"/>
                  </a:lnTo>
                  <a:cubicBezTo>
                    <a:pt x="1616710" y="134620"/>
                    <a:pt x="1614170" y="134620"/>
                    <a:pt x="1612900" y="134620"/>
                  </a:cubicBezTo>
                  <a:lnTo>
                    <a:pt x="1605280" y="134620"/>
                  </a:lnTo>
                  <a:cubicBezTo>
                    <a:pt x="1600200" y="134620"/>
                    <a:pt x="1595120" y="133350"/>
                    <a:pt x="1590040" y="132080"/>
                  </a:cubicBezTo>
                  <a:cubicBezTo>
                    <a:pt x="1583690" y="130810"/>
                    <a:pt x="1578610" y="127000"/>
                    <a:pt x="1572260" y="125730"/>
                  </a:cubicBezTo>
                  <a:cubicBezTo>
                    <a:pt x="1562100" y="124460"/>
                    <a:pt x="1559560" y="115570"/>
                    <a:pt x="1555750" y="109220"/>
                  </a:cubicBezTo>
                  <a:cubicBezTo>
                    <a:pt x="1553210" y="105410"/>
                    <a:pt x="1548130" y="100330"/>
                    <a:pt x="1543050" y="101600"/>
                  </a:cubicBezTo>
                  <a:cubicBezTo>
                    <a:pt x="1537970" y="104140"/>
                    <a:pt x="1532890" y="101600"/>
                    <a:pt x="1529080" y="100330"/>
                  </a:cubicBezTo>
                  <a:cubicBezTo>
                    <a:pt x="1527810" y="100330"/>
                    <a:pt x="1525270" y="99060"/>
                    <a:pt x="1524000" y="99060"/>
                  </a:cubicBezTo>
                  <a:cubicBezTo>
                    <a:pt x="1515110" y="96520"/>
                    <a:pt x="1508760" y="101600"/>
                    <a:pt x="1502410" y="107950"/>
                  </a:cubicBezTo>
                  <a:lnTo>
                    <a:pt x="1497330" y="113030"/>
                  </a:lnTo>
                  <a:cubicBezTo>
                    <a:pt x="1496060" y="114300"/>
                    <a:pt x="1496060" y="116840"/>
                    <a:pt x="1494790" y="118110"/>
                  </a:cubicBezTo>
                  <a:cubicBezTo>
                    <a:pt x="1487170" y="124460"/>
                    <a:pt x="1479550" y="121920"/>
                    <a:pt x="1470660" y="118110"/>
                  </a:cubicBezTo>
                  <a:cubicBezTo>
                    <a:pt x="1463040" y="114300"/>
                    <a:pt x="1454150" y="118110"/>
                    <a:pt x="1451610" y="125730"/>
                  </a:cubicBezTo>
                  <a:cubicBezTo>
                    <a:pt x="1450340" y="130810"/>
                    <a:pt x="1449070" y="134620"/>
                    <a:pt x="1442720" y="137160"/>
                  </a:cubicBezTo>
                  <a:cubicBezTo>
                    <a:pt x="1436370" y="140970"/>
                    <a:pt x="1428750" y="143510"/>
                    <a:pt x="1427480" y="152400"/>
                  </a:cubicBezTo>
                  <a:cubicBezTo>
                    <a:pt x="1427480" y="153670"/>
                    <a:pt x="1426210" y="154940"/>
                    <a:pt x="1424940" y="154940"/>
                  </a:cubicBezTo>
                  <a:cubicBezTo>
                    <a:pt x="1421130" y="156210"/>
                    <a:pt x="1418590" y="157480"/>
                    <a:pt x="1414780" y="158750"/>
                  </a:cubicBezTo>
                  <a:lnTo>
                    <a:pt x="1403350" y="158750"/>
                  </a:lnTo>
                  <a:cubicBezTo>
                    <a:pt x="1395730" y="157480"/>
                    <a:pt x="1388110" y="154940"/>
                    <a:pt x="1380490" y="153670"/>
                  </a:cubicBezTo>
                  <a:cubicBezTo>
                    <a:pt x="1371600" y="152400"/>
                    <a:pt x="1363980" y="157480"/>
                    <a:pt x="1355090" y="158750"/>
                  </a:cubicBezTo>
                  <a:lnTo>
                    <a:pt x="1353820" y="160020"/>
                  </a:lnTo>
                  <a:cubicBezTo>
                    <a:pt x="1351280" y="163830"/>
                    <a:pt x="1347470" y="162560"/>
                    <a:pt x="1344930" y="160020"/>
                  </a:cubicBezTo>
                  <a:cubicBezTo>
                    <a:pt x="1339850" y="154940"/>
                    <a:pt x="1330960" y="153670"/>
                    <a:pt x="1324610" y="156210"/>
                  </a:cubicBezTo>
                  <a:cubicBezTo>
                    <a:pt x="1316990" y="160020"/>
                    <a:pt x="1309370" y="162560"/>
                    <a:pt x="1301750" y="165100"/>
                  </a:cubicBezTo>
                  <a:cubicBezTo>
                    <a:pt x="1299210" y="165100"/>
                    <a:pt x="1296670" y="163830"/>
                    <a:pt x="1295400" y="163830"/>
                  </a:cubicBezTo>
                  <a:cubicBezTo>
                    <a:pt x="1292860" y="163830"/>
                    <a:pt x="1289050" y="162560"/>
                    <a:pt x="1287780" y="163830"/>
                  </a:cubicBezTo>
                  <a:cubicBezTo>
                    <a:pt x="1277620" y="171450"/>
                    <a:pt x="1267460" y="168910"/>
                    <a:pt x="1258570" y="163830"/>
                  </a:cubicBezTo>
                  <a:cubicBezTo>
                    <a:pt x="1253490" y="161290"/>
                    <a:pt x="1245870" y="158750"/>
                    <a:pt x="1243330" y="151130"/>
                  </a:cubicBezTo>
                  <a:cubicBezTo>
                    <a:pt x="1242060" y="146050"/>
                    <a:pt x="1236980" y="140970"/>
                    <a:pt x="1233170" y="137160"/>
                  </a:cubicBezTo>
                  <a:cubicBezTo>
                    <a:pt x="1226820" y="130810"/>
                    <a:pt x="1220470" y="121920"/>
                    <a:pt x="1209040" y="121920"/>
                  </a:cubicBezTo>
                  <a:cubicBezTo>
                    <a:pt x="1206500" y="121920"/>
                    <a:pt x="1203960" y="116840"/>
                    <a:pt x="1202690" y="118110"/>
                  </a:cubicBezTo>
                  <a:cubicBezTo>
                    <a:pt x="1197610" y="119380"/>
                    <a:pt x="1197610" y="116840"/>
                    <a:pt x="1195070" y="114300"/>
                  </a:cubicBezTo>
                  <a:cubicBezTo>
                    <a:pt x="1192530" y="111760"/>
                    <a:pt x="1188720" y="109220"/>
                    <a:pt x="1186180" y="105410"/>
                  </a:cubicBezTo>
                  <a:cubicBezTo>
                    <a:pt x="1182370" y="100330"/>
                    <a:pt x="1178560" y="93980"/>
                    <a:pt x="1174750" y="88900"/>
                  </a:cubicBezTo>
                  <a:cubicBezTo>
                    <a:pt x="1170940" y="83820"/>
                    <a:pt x="1168400" y="77470"/>
                    <a:pt x="1164590" y="72390"/>
                  </a:cubicBezTo>
                  <a:cubicBezTo>
                    <a:pt x="1163320" y="71120"/>
                    <a:pt x="1159510" y="69850"/>
                    <a:pt x="1158240" y="71120"/>
                  </a:cubicBezTo>
                  <a:lnTo>
                    <a:pt x="1143000" y="78740"/>
                  </a:lnTo>
                  <a:cubicBezTo>
                    <a:pt x="1140460" y="80010"/>
                    <a:pt x="1139190" y="82550"/>
                    <a:pt x="1137920" y="85090"/>
                  </a:cubicBezTo>
                  <a:lnTo>
                    <a:pt x="1136650" y="83820"/>
                  </a:lnTo>
                  <a:cubicBezTo>
                    <a:pt x="1137920" y="80010"/>
                    <a:pt x="1139190" y="76200"/>
                    <a:pt x="1140460" y="74930"/>
                  </a:cubicBezTo>
                  <a:lnTo>
                    <a:pt x="1125220" y="71120"/>
                  </a:lnTo>
                  <a:cubicBezTo>
                    <a:pt x="1121410" y="69850"/>
                    <a:pt x="1115060" y="69850"/>
                    <a:pt x="1112520" y="69850"/>
                  </a:cubicBezTo>
                  <a:lnTo>
                    <a:pt x="1092200" y="69850"/>
                  </a:lnTo>
                  <a:cubicBezTo>
                    <a:pt x="1084580" y="69850"/>
                    <a:pt x="1078230" y="68580"/>
                    <a:pt x="1070610" y="69850"/>
                  </a:cubicBezTo>
                  <a:cubicBezTo>
                    <a:pt x="1065530" y="71120"/>
                    <a:pt x="1061720" y="68580"/>
                    <a:pt x="1057910" y="66040"/>
                  </a:cubicBezTo>
                  <a:cubicBezTo>
                    <a:pt x="1047750" y="58420"/>
                    <a:pt x="1037590" y="49530"/>
                    <a:pt x="1023620" y="53340"/>
                  </a:cubicBezTo>
                  <a:cubicBezTo>
                    <a:pt x="1022350" y="53340"/>
                    <a:pt x="1019810" y="52070"/>
                    <a:pt x="1018540" y="50800"/>
                  </a:cubicBezTo>
                  <a:cubicBezTo>
                    <a:pt x="1014730" y="49530"/>
                    <a:pt x="1012190" y="46990"/>
                    <a:pt x="1007110" y="44450"/>
                  </a:cubicBezTo>
                  <a:cubicBezTo>
                    <a:pt x="1007110" y="48260"/>
                    <a:pt x="1007110" y="49530"/>
                    <a:pt x="1008380" y="52070"/>
                  </a:cubicBezTo>
                  <a:cubicBezTo>
                    <a:pt x="1005840" y="54610"/>
                    <a:pt x="1004570" y="53340"/>
                    <a:pt x="1003300" y="52070"/>
                  </a:cubicBezTo>
                  <a:cubicBezTo>
                    <a:pt x="1002030" y="53340"/>
                    <a:pt x="1000760" y="55880"/>
                    <a:pt x="999490" y="55880"/>
                  </a:cubicBezTo>
                  <a:cubicBezTo>
                    <a:pt x="993140" y="58420"/>
                    <a:pt x="986790" y="59690"/>
                    <a:pt x="980440" y="62230"/>
                  </a:cubicBezTo>
                  <a:cubicBezTo>
                    <a:pt x="977900" y="63500"/>
                    <a:pt x="975360" y="64770"/>
                    <a:pt x="974090" y="66040"/>
                  </a:cubicBezTo>
                  <a:cubicBezTo>
                    <a:pt x="969010" y="69850"/>
                    <a:pt x="965200" y="76200"/>
                    <a:pt x="956310" y="74930"/>
                  </a:cubicBezTo>
                  <a:cubicBezTo>
                    <a:pt x="955040" y="74930"/>
                    <a:pt x="952500" y="77470"/>
                    <a:pt x="949960" y="77470"/>
                  </a:cubicBezTo>
                  <a:cubicBezTo>
                    <a:pt x="947420" y="78740"/>
                    <a:pt x="943610" y="78740"/>
                    <a:pt x="941070" y="80010"/>
                  </a:cubicBezTo>
                  <a:lnTo>
                    <a:pt x="938530" y="80010"/>
                  </a:lnTo>
                  <a:cubicBezTo>
                    <a:pt x="930910" y="82550"/>
                    <a:pt x="924560" y="85090"/>
                    <a:pt x="916940" y="86360"/>
                  </a:cubicBezTo>
                  <a:lnTo>
                    <a:pt x="911860" y="86360"/>
                  </a:lnTo>
                  <a:cubicBezTo>
                    <a:pt x="905510" y="86360"/>
                    <a:pt x="900430" y="85090"/>
                    <a:pt x="894080" y="85090"/>
                  </a:cubicBezTo>
                  <a:cubicBezTo>
                    <a:pt x="887730" y="85090"/>
                    <a:pt x="881380" y="87630"/>
                    <a:pt x="875030" y="87630"/>
                  </a:cubicBezTo>
                  <a:cubicBezTo>
                    <a:pt x="867410" y="87630"/>
                    <a:pt x="858520" y="87630"/>
                    <a:pt x="852170" y="82550"/>
                  </a:cubicBezTo>
                  <a:cubicBezTo>
                    <a:pt x="850900" y="81280"/>
                    <a:pt x="847090" y="81280"/>
                    <a:pt x="844550" y="82550"/>
                  </a:cubicBezTo>
                  <a:cubicBezTo>
                    <a:pt x="835660" y="83820"/>
                    <a:pt x="826770" y="85090"/>
                    <a:pt x="819150" y="87630"/>
                  </a:cubicBezTo>
                  <a:cubicBezTo>
                    <a:pt x="811530" y="90170"/>
                    <a:pt x="807720" y="87630"/>
                    <a:pt x="805180" y="81280"/>
                  </a:cubicBezTo>
                  <a:cubicBezTo>
                    <a:pt x="803910" y="78740"/>
                    <a:pt x="801370" y="76200"/>
                    <a:pt x="798830" y="73660"/>
                  </a:cubicBezTo>
                  <a:cubicBezTo>
                    <a:pt x="795020" y="71120"/>
                    <a:pt x="791210" y="67310"/>
                    <a:pt x="787400" y="67310"/>
                  </a:cubicBezTo>
                  <a:cubicBezTo>
                    <a:pt x="778510" y="67310"/>
                    <a:pt x="773430" y="62230"/>
                    <a:pt x="767080" y="58420"/>
                  </a:cubicBezTo>
                  <a:cubicBezTo>
                    <a:pt x="756920" y="52070"/>
                    <a:pt x="748030" y="44450"/>
                    <a:pt x="735330" y="45720"/>
                  </a:cubicBezTo>
                  <a:lnTo>
                    <a:pt x="735330" y="39370"/>
                  </a:lnTo>
                  <a:cubicBezTo>
                    <a:pt x="737870" y="39370"/>
                    <a:pt x="740410" y="39370"/>
                    <a:pt x="742950" y="38100"/>
                  </a:cubicBezTo>
                  <a:cubicBezTo>
                    <a:pt x="739140" y="35560"/>
                    <a:pt x="739140" y="31750"/>
                    <a:pt x="736600" y="29210"/>
                  </a:cubicBezTo>
                  <a:cubicBezTo>
                    <a:pt x="731520" y="25400"/>
                    <a:pt x="726440" y="24130"/>
                    <a:pt x="721360" y="21590"/>
                  </a:cubicBezTo>
                  <a:cubicBezTo>
                    <a:pt x="717550" y="20320"/>
                    <a:pt x="712470" y="20320"/>
                    <a:pt x="715010" y="26670"/>
                  </a:cubicBezTo>
                  <a:cubicBezTo>
                    <a:pt x="708660" y="27940"/>
                    <a:pt x="703580" y="27940"/>
                    <a:pt x="701040" y="30480"/>
                  </a:cubicBezTo>
                  <a:cubicBezTo>
                    <a:pt x="695960" y="34290"/>
                    <a:pt x="690880" y="31750"/>
                    <a:pt x="687070" y="29210"/>
                  </a:cubicBezTo>
                  <a:cubicBezTo>
                    <a:pt x="684530" y="27940"/>
                    <a:pt x="681990" y="26670"/>
                    <a:pt x="679450" y="27940"/>
                  </a:cubicBezTo>
                  <a:cubicBezTo>
                    <a:pt x="664210" y="35560"/>
                    <a:pt x="648970" y="31750"/>
                    <a:pt x="633730" y="31750"/>
                  </a:cubicBezTo>
                  <a:cubicBezTo>
                    <a:pt x="631190" y="31750"/>
                    <a:pt x="628650" y="30480"/>
                    <a:pt x="624840" y="30480"/>
                  </a:cubicBezTo>
                  <a:cubicBezTo>
                    <a:pt x="619760" y="29210"/>
                    <a:pt x="615950" y="26670"/>
                    <a:pt x="610870" y="25400"/>
                  </a:cubicBezTo>
                  <a:cubicBezTo>
                    <a:pt x="605790" y="24130"/>
                    <a:pt x="599440" y="22860"/>
                    <a:pt x="594360" y="21590"/>
                  </a:cubicBezTo>
                  <a:lnTo>
                    <a:pt x="590550" y="21590"/>
                  </a:lnTo>
                  <a:cubicBezTo>
                    <a:pt x="581660" y="21590"/>
                    <a:pt x="572770" y="22860"/>
                    <a:pt x="565150" y="22860"/>
                  </a:cubicBezTo>
                  <a:cubicBezTo>
                    <a:pt x="558800" y="22860"/>
                    <a:pt x="552450" y="20320"/>
                    <a:pt x="544830" y="19050"/>
                  </a:cubicBezTo>
                  <a:cubicBezTo>
                    <a:pt x="543560" y="8890"/>
                    <a:pt x="533400" y="11430"/>
                    <a:pt x="527050" y="6350"/>
                  </a:cubicBezTo>
                  <a:cubicBezTo>
                    <a:pt x="525780" y="5080"/>
                    <a:pt x="523240" y="6350"/>
                    <a:pt x="521970" y="6350"/>
                  </a:cubicBezTo>
                  <a:cubicBezTo>
                    <a:pt x="514350" y="5080"/>
                    <a:pt x="509270" y="8890"/>
                    <a:pt x="506730" y="15240"/>
                  </a:cubicBezTo>
                  <a:cubicBezTo>
                    <a:pt x="502920" y="21590"/>
                    <a:pt x="492760" y="24130"/>
                    <a:pt x="496570" y="34290"/>
                  </a:cubicBezTo>
                  <a:cubicBezTo>
                    <a:pt x="497840" y="35560"/>
                    <a:pt x="500380" y="36830"/>
                    <a:pt x="501650" y="39370"/>
                  </a:cubicBezTo>
                  <a:cubicBezTo>
                    <a:pt x="501650" y="43180"/>
                    <a:pt x="500380" y="45720"/>
                    <a:pt x="496570" y="44450"/>
                  </a:cubicBezTo>
                  <a:cubicBezTo>
                    <a:pt x="495300" y="44450"/>
                    <a:pt x="494030" y="46990"/>
                    <a:pt x="492760" y="48260"/>
                  </a:cubicBezTo>
                  <a:cubicBezTo>
                    <a:pt x="491490" y="49530"/>
                    <a:pt x="491490" y="52070"/>
                    <a:pt x="490220" y="52070"/>
                  </a:cubicBezTo>
                  <a:cubicBezTo>
                    <a:pt x="482600" y="54610"/>
                    <a:pt x="477520" y="60960"/>
                    <a:pt x="468630" y="59690"/>
                  </a:cubicBezTo>
                  <a:lnTo>
                    <a:pt x="466090" y="59690"/>
                  </a:lnTo>
                  <a:cubicBezTo>
                    <a:pt x="458470" y="66040"/>
                    <a:pt x="450850" y="64770"/>
                    <a:pt x="441960" y="63500"/>
                  </a:cubicBezTo>
                  <a:cubicBezTo>
                    <a:pt x="438150" y="62230"/>
                    <a:pt x="433070" y="63500"/>
                    <a:pt x="427990" y="63500"/>
                  </a:cubicBezTo>
                  <a:cubicBezTo>
                    <a:pt x="424180" y="63500"/>
                    <a:pt x="420370" y="63500"/>
                    <a:pt x="416560" y="60960"/>
                  </a:cubicBezTo>
                  <a:cubicBezTo>
                    <a:pt x="411480" y="58420"/>
                    <a:pt x="406400" y="54610"/>
                    <a:pt x="401320" y="52070"/>
                  </a:cubicBezTo>
                  <a:cubicBezTo>
                    <a:pt x="396240" y="49530"/>
                    <a:pt x="389890" y="49530"/>
                    <a:pt x="389890" y="40640"/>
                  </a:cubicBezTo>
                  <a:cubicBezTo>
                    <a:pt x="389890" y="39370"/>
                    <a:pt x="387350" y="38100"/>
                    <a:pt x="387350" y="36830"/>
                  </a:cubicBezTo>
                  <a:cubicBezTo>
                    <a:pt x="378460" y="44450"/>
                    <a:pt x="370840" y="50800"/>
                    <a:pt x="363220" y="57150"/>
                  </a:cubicBezTo>
                  <a:cubicBezTo>
                    <a:pt x="359410" y="60960"/>
                    <a:pt x="354330" y="66040"/>
                    <a:pt x="356870" y="72390"/>
                  </a:cubicBezTo>
                  <a:cubicBezTo>
                    <a:pt x="356870" y="73660"/>
                    <a:pt x="355600" y="74930"/>
                    <a:pt x="355600" y="76200"/>
                  </a:cubicBezTo>
                  <a:cubicBezTo>
                    <a:pt x="354330" y="78740"/>
                    <a:pt x="353060" y="81280"/>
                    <a:pt x="350520" y="82550"/>
                  </a:cubicBezTo>
                  <a:cubicBezTo>
                    <a:pt x="347980" y="86360"/>
                    <a:pt x="345440" y="90170"/>
                    <a:pt x="342900" y="95250"/>
                  </a:cubicBezTo>
                  <a:lnTo>
                    <a:pt x="335280" y="102870"/>
                  </a:lnTo>
                  <a:cubicBezTo>
                    <a:pt x="332740" y="106680"/>
                    <a:pt x="330200" y="110490"/>
                    <a:pt x="326390" y="113030"/>
                  </a:cubicBezTo>
                  <a:cubicBezTo>
                    <a:pt x="317500" y="120650"/>
                    <a:pt x="308610" y="128270"/>
                    <a:pt x="298450" y="135890"/>
                  </a:cubicBezTo>
                  <a:cubicBezTo>
                    <a:pt x="293370" y="140970"/>
                    <a:pt x="287020" y="144780"/>
                    <a:pt x="281940" y="149860"/>
                  </a:cubicBezTo>
                  <a:cubicBezTo>
                    <a:pt x="273050" y="157480"/>
                    <a:pt x="262890" y="163830"/>
                    <a:pt x="257810" y="175260"/>
                  </a:cubicBezTo>
                  <a:cubicBezTo>
                    <a:pt x="257810" y="176530"/>
                    <a:pt x="255270" y="177800"/>
                    <a:pt x="254000" y="179070"/>
                  </a:cubicBezTo>
                  <a:cubicBezTo>
                    <a:pt x="247650" y="184150"/>
                    <a:pt x="237490" y="184150"/>
                    <a:pt x="237490" y="194310"/>
                  </a:cubicBezTo>
                  <a:cubicBezTo>
                    <a:pt x="227330" y="194310"/>
                    <a:pt x="222250" y="201930"/>
                    <a:pt x="217170" y="208280"/>
                  </a:cubicBezTo>
                  <a:cubicBezTo>
                    <a:pt x="213360" y="213360"/>
                    <a:pt x="209550" y="219710"/>
                    <a:pt x="204470" y="223520"/>
                  </a:cubicBezTo>
                  <a:cubicBezTo>
                    <a:pt x="199390" y="226060"/>
                    <a:pt x="193040" y="224790"/>
                    <a:pt x="186690" y="224790"/>
                  </a:cubicBezTo>
                  <a:cubicBezTo>
                    <a:pt x="184150" y="224790"/>
                    <a:pt x="181610" y="224790"/>
                    <a:pt x="181610" y="226060"/>
                  </a:cubicBezTo>
                  <a:cubicBezTo>
                    <a:pt x="176530" y="231140"/>
                    <a:pt x="170180" y="234950"/>
                    <a:pt x="166370" y="241300"/>
                  </a:cubicBezTo>
                  <a:cubicBezTo>
                    <a:pt x="162560" y="247650"/>
                    <a:pt x="158750" y="251460"/>
                    <a:pt x="152400" y="252730"/>
                  </a:cubicBezTo>
                  <a:cubicBezTo>
                    <a:pt x="146050" y="254000"/>
                    <a:pt x="139700" y="260350"/>
                    <a:pt x="130810" y="256540"/>
                  </a:cubicBezTo>
                  <a:cubicBezTo>
                    <a:pt x="123190" y="254000"/>
                    <a:pt x="114300" y="256540"/>
                    <a:pt x="109220" y="251460"/>
                  </a:cubicBezTo>
                  <a:cubicBezTo>
                    <a:pt x="99060" y="252730"/>
                    <a:pt x="91440" y="255270"/>
                    <a:pt x="82550" y="256540"/>
                  </a:cubicBezTo>
                  <a:cubicBezTo>
                    <a:pt x="72390" y="259080"/>
                    <a:pt x="60960" y="257810"/>
                    <a:pt x="52070" y="265430"/>
                  </a:cubicBezTo>
                  <a:cubicBezTo>
                    <a:pt x="44450" y="271780"/>
                    <a:pt x="38100" y="278130"/>
                    <a:pt x="26670" y="276860"/>
                  </a:cubicBezTo>
                  <a:cubicBezTo>
                    <a:pt x="27940" y="284480"/>
                    <a:pt x="29210" y="290830"/>
                    <a:pt x="30480" y="298450"/>
                  </a:cubicBezTo>
                  <a:cubicBezTo>
                    <a:pt x="33020" y="318770"/>
                    <a:pt x="35560" y="339090"/>
                    <a:pt x="36830" y="359410"/>
                  </a:cubicBezTo>
                  <a:cubicBezTo>
                    <a:pt x="40640" y="384810"/>
                    <a:pt x="41910" y="408940"/>
                    <a:pt x="39370" y="433070"/>
                  </a:cubicBezTo>
                  <a:cubicBezTo>
                    <a:pt x="36830" y="467360"/>
                    <a:pt x="25400" y="1640840"/>
                    <a:pt x="13970" y="1672590"/>
                  </a:cubicBezTo>
                  <a:lnTo>
                    <a:pt x="2540" y="1699260"/>
                  </a:lnTo>
                  <a:cubicBezTo>
                    <a:pt x="0" y="1705610"/>
                    <a:pt x="3810" y="1709420"/>
                    <a:pt x="10160" y="1710690"/>
                  </a:cubicBezTo>
                  <a:cubicBezTo>
                    <a:pt x="17780" y="1711960"/>
                    <a:pt x="20320" y="1717040"/>
                    <a:pt x="22860" y="1723390"/>
                  </a:cubicBezTo>
                  <a:cubicBezTo>
                    <a:pt x="25400" y="1733550"/>
                    <a:pt x="21590" y="1743710"/>
                    <a:pt x="26670" y="1753870"/>
                  </a:cubicBezTo>
                  <a:cubicBezTo>
                    <a:pt x="29210" y="1758950"/>
                    <a:pt x="26670" y="1767840"/>
                    <a:pt x="25400" y="1775460"/>
                  </a:cubicBezTo>
                  <a:cubicBezTo>
                    <a:pt x="24130" y="1785620"/>
                    <a:pt x="26670" y="1795780"/>
                    <a:pt x="30480" y="1804670"/>
                  </a:cubicBezTo>
                  <a:cubicBezTo>
                    <a:pt x="39370" y="1819910"/>
                    <a:pt x="40640" y="1837690"/>
                    <a:pt x="40640" y="1854200"/>
                  </a:cubicBezTo>
                  <a:cubicBezTo>
                    <a:pt x="40640" y="1858010"/>
                    <a:pt x="41910" y="1861820"/>
                    <a:pt x="43180" y="1864360"/>
                  </a:cubicBezTo>
                  <a:cubicBezTo>
                    <a:pt x="45720" y="1866900"/>
                    <a:pt x="50800" y="1869440"/>
                    <a:pt x="55880" y="1870710"/>
                  </a:cubicBezTo>
                  <a:lnTo>
                    <a:pt x="86360" y="1885950"/>
                  </a:lnTo>
                  <a:cubicBezTo>
                    <a:pt x="100330" y="1893570"/>
                    <a:pt x="111760" y="1892300"/>
                    <a:pt x="124460" y="1883410"/>
                  </a:cubicBezTo>
                  <a:cubicBezTo>
                    <a:pt x="125730" y="1882140"/>
                    <a:pt x="129540" y="1880870"/>
                    <a:pt x="130810" y="1880870"/>
                  </a:cubicBezTo>
                  <a:cubicBezTo>
                    <a:pt x="139700" y="1882140"/>
                    <a:pt x="148590" y="1882140"/>
                    <a:pt x="156210" y="1889760"/>
                  </a:cubicBezTo>
                  <a:cubicBezTo>
                    <a:pt x="165100" y="1897380"/>
                    <a:pt x="177800" y="1902460"/>
                    <a:pt x="187960" y="1908810"/>
                  </a:cubicBezTo>
                  <a:cubicBezTo>
                    <a:pt x="194310" y="1912620"/>
                    <a:pt x="201930" y="1917700"/>
                    <a:pt x="205740" y="1922780"/>
                  </a:cubicBezTo>
                  <a:cubicBezTo>
                    <a:pt x="208280" y="1925320"/>
                    <a:pt x="210820" y="1927860"/>
                    <a:pt x="213360" y="1929130"/>
                  </a:cubicBezTo>
                  <a:cubicBezTo>
                    <a:pt x="227330" y="1934210"/>
                    <a:pt x="234950" y="1946910"/>
                    <a:pt x="243840" y="1957070"/>
                  </a:cubicBezTo>
                  <a:cubicBezTo>
                    <a:pt x="251460" y="1965960"/>
                    <a:pt x="261620" y="1971040"/>
                    <a:pt x="273050" y="1972310"/>
                  </a:cubicBezTo>
                  <a:cubicBezTo>
                    <a:pt x="285750" y="1974850"/>
                    <a:pt x="298450" y="1976120"/>
                    <a:pt x="311150" y="1978660"/>
                  </a:cubicBezTo>
                  <a:cubicBezTo>
                    <a:pt x="316230" y="1979930"/>
                    <a:pt x="322580" y="1981200"/>
                    <a:pt x="327660" y="1983740"/>
                  </a:cubicBezTo>
                  <a:cubicBezTo>
                    <a:pt x="334010" y="1986280"/>
                    <a:pt x="340360" y="1986280"/>
                    <a:pt x="345440" y="1990090"/>
                  </a:cubicBezTo>
                  <a:cubicBezTo>
                    <a:pt x="353060" y="1996440"/>
                    <a:pt x="360680" y="2000250"/>
                    <a:pt x="370840" y="1997710"/>
                  </a:cubicBezTo>
                  <a:cubicBezTo>
                    <a:pt x="374650" y="1996440"/>
                    <a:pt x="379730" y="1998980"/>
                    <a:pt x="383540" y="2000250"/>
                  </a:cubicBezTo>
                  <a:cubicBezTo>
                    <a:pt x="384810" y="2000250"/>
                    <a:pt x="386080" y="2001520"/>
                    <a:pt x="387350" y="2001520"/>
                  </a:cubicBezTo>
                  <a:cubicBezTo>
                    <a:pt x="401320" y="2002790"/>
                    <a:pt x="414020" y="2000250"/>
                    <a:pt x="426720" y="1997710"/>
                  </a:cubicBezTo>
                  <a:cubicBezTo>
                    <a:pt x="431800" y="1996440"/>
                    <a:pt x="436880" y="1995170"/>
                    <a:pt x="441960" y="1992630"/>
                  </a:cubicBezTo>
                  <a:cubicBezTo>
                    <a:pt x="455930" y="1986280"/>
                    <a:pt x="469900" y="1979930"/>
                    <a:pt x="482600" y="1972310"/>
                  </a:cubicBezTo>
                  <a:cubicBezTo>
                    <a:pt x="491490" y="1967230"/>
                    <a:pt x="500380" y="1962150"/>
                    <a:pt x="510540" y="1967230"/>
                  </a:cubicBezTo>
                  <a:lnTo>
                    <a:pt x="515620" y="1967230"/>
                  </a:lnTo>
                  <a:cubicBezTo>
                    <a:pt x="524510" y="1967230"/>
                    <a:pt x="533400" y="1965960"/>
                    <a:pt x="541020" y="1964690"/>
                  </a:cubicBezTo>
                  <a:cubicBezTo>
                    <a:pt x="542290" y="1964690"/>
                    <a:pt x="544830" y="1964690"/>
                    <a:pt x="544830" y="1963420"/>
                  </a:cubicBezTo>
                  <a:cubicBezTo>
                    <a:pt x="548640" y="1958340"/>
                    <a:pt x="554990" y="1958340"/>
                    <a:pt x="561340" y="1957070"/>
                  </a:cubicBezTo>
                  <a:cubicBezTo>
                    <a:pt x="571500" y="1955800"/>
                    <a:pt x="581660" y="1955800"/>
                    <a:pt x="589280" y="1949450"/>
                  </a:cubicBezTo>
                  <a:cubicBezTo>
                    <a:pt x="596900" y="1944370"/>
                    <a:pt x="604520" y="1943100"/>
                    <a:pt x="613410" y="1941830"/>
                  </a:cubicBezTo>
                  <a:cubicBezTo>
                    <a:pt x="614680" y="1941830"/>
                    <a:pt x="617220" y="1940560"/>
                    <a:pt x="618490" y="1940560"/>
                  </a:cubicBezTo>
                  <a:cubicBezTo>
                    <a:pt x="624840" y="1939290"/>
                    <a:pt x="631190" y="1935480"/>
                    <a:pt x="636270" y="1936750"/>
                  </a:cubicBezTo>
                  <a:cubicBezTo>
                    <a:pt x="647700" y="1939290"/>
                    <a:pt x="652780" y="1935480"/>
                    <a:pt x="660400" y="1925320"/>
                  </a:cubicBezTo>
                  <a:cubicBezTo>
                    <a:pt x="661670" y="1922780"/>
                    <a:pt x="665480" y="1921510"/>
                    <a:pt x="668020" y="1920240"/>
                  </a:cubicBezTo>
                  <a:cubicBezTo>
                    <a:pt x="674370" y="1918970"/>
                    <a:pt x="680720" y="1920240"/>
                    <a:pt x="687070" y="1918970"/>
                  </a:cubicBezTo>
                  <a:cubicBezTo>
                    <a:pt x="690880" y="1918970"/>
                    <a:pt x="694690" y="1915160"/>
                    <a:pt x="697230" y="1915160"/>
                  </a:cubicBezTo>
                  <a:cubicBezTo>
                    <a:pt x="707390" y="1916430"/>
                    <a:pt x="718820" y="1912620"/>
                    <a:pt x="727710" y="1918970"/>
                  </a:cubicBezTo>
                  <a:cubicBezTo>
                    <a:pt x="728980" y="1920240"/>
                    <a:pt x="731520" y="1920240"/>
                    <a:pt x="734060" y="1920240"/>
                  </a:cubicBezTo>
                  <a:cubicBezTo>
                    <a:pt x="750570" y="1921510"/>
                    <a:pt x="764540" y="1926590"/>
                    <a:pt x="775970" y="1936750"/>
                  </a:cubicBezTo>
                  <a:cubicBezTo>
                    <a:pt x="779780" y="1940560"/>
                    <a:pt x="784860" y="1943100"/>
                    <a:pt x="788670" y="1945640"/>
                  </a:cubicBezTo>
                  <a:cubicBezTo>
                    <a:pt x="792480" y="1948180"/>
                    <a:pt x="797560" y="1948180"/>
                    <a:pt x="801370" y="1949450"/>
                  </a:cubicBezTo>
                  <a:cubicBezTo>
                    <a:pt x="805180" y="1950720"/>
                    <a:pt x="807720" y="1951990"/>
                    <a:pt x="811530" y="1951990"/>
                  </a:cubicBezTo>
                  <a:cubicBezTo>
                    <a:pt x="817880" y="1951990"/>
                    <a:pt x="822960" y="1954530"/>
                    <a:pt x="826770" y="1959610"/>
                  </a:cubicBezTo>
                  <a:cubicBezTo>
                    <a:pt x="828040" y="1960880"/>
                    <a:pt x="829310" y="1962150"/>
                    <a:pt x="830580" y="1964690"/>
                  </a:cubicBezTo>
                  <a:cubicBezTo>
                    <a:pt x="829310" y="1968500"/>
                    <a:pt x="836930" y="1978660"/>
                    <a:pt x="842010" y="1978660"/>
                  </a:cubicBezTo>
                  <a:cubicBezTo>
                    <a:pt x="850900" y="1978660"/>
                    <a:pt x="859790" y="1981200"/>
                    <a:pt x="867410" y="1987550"/>
                  </a:cubicBezTo>
                  <a:cubicBezTo>
                    <a:pt x="868680" y="1988820"/>
                    <a:pt x="871220" y="1988820"/>
                    <a:pt x="873760" y="1987550"/>
                  </a:cubicBezTo>
                  <a:cubicBezTo>
                    <a:pt x="877570" y="1986280"/>
                    <a:pt x="880110" y="1986280"/>
                    <a:pt x="882650" y="1990090"/>
                  </a:cubicBezTo>
                  <a:cubicBezTo>
                    <a:pt x="883920" y="1991360"/>
                    <a:pt x="889000" y="1991360"/>
                    <a:pt x="891540" y="1991360"/>
                  </a:cubicBezTo>
                  <a:cubicBezTo>
                    <a:pt x="897890" y="1991360"/>
                    <a:pt x="905510" y="1990090"/>
                    <a:pt x="911860" y="1991360"/>
                  </a:cubicBezTo>
                  <a:cubicBezTo>
                    <a:pt x="923290" y="1992630"/>
                    <a:pt x="933450" y="1993900"/>
                    <a:pt x="944880" y="1996440"/>
                  </a:cubicBezTo>
                  <a:cubicBezTo>
                    <a:pt x="947420" y="1996440"/>
                    <a:pt x="949960" y="1997710"/>
                    <a:pt x="951230" y="1998980"/>
                  </a:cubicBezTo>
                  <a:cubicBezTo>
                    <a:pt x="953770" y="2005330"/>
                    <a:pt x="960120" y="2005330"/>
                    <a:pt x="963930" y="2006600"/>
                  </a:cubicBezTo>
                  <a:cubicBezTo>
                    <a:pt x="967740" y="2007870"/>
                    <a:pt x="972820" y="2009140"/>
                    <a:pt x="975360" y="2009140"/>
                  </a:cubicBezTo>
                  <a:cubicBezTo>
                    <a:pt x="976630" y="2007870"/>
                    <a:pt x="979170" y="2006600"/>
                    <a:pt x="981710" y="2004060"/>
                  </a:cubicBezTo>
                  <a:cubicBezTo>
                    <a:pt x="976630" y="2004060"/>
                    <a:pt x="974090" y="2005330"/>
                    <a:pt x="971550" y="2005330"/>
                  </a:cubicBezTo>
                  <a:cubicBezTo>
                    <a:pt x="976630" y="1998980"/>
                    <a:pt x="981710" y="1997710"/>
                    <a:pt x="988060" y="2001520"/>
                  </a:cubicBezTo>
                  <a:cubicBezTo>
                    <a:pt x="995680" y="2007870"/>
                    <a:pt x="1002030" y="2007870"/>
                    <a:pt x="1010920" y="2001520"/>
                  </a:cubicBezTo>
                  <a:lnTo>
                    <a:pt x="1018540" y="1997710"/>
                  </a:lnTo>
                  <a:lnTo>
                    <a:pt x="1018540" y="1991360"/>
                  </a:lnTo>
                  <a:cubicBezTo>
                    <a:pt x="1022350" y="1992630"/>
                    <a:pt x="1026160" y="1995170"/>
                    <a:pt x="1028700" y="1995170"/>
                  </a:cubicBezTo>
                  <a:cubicBezTo>
                    <a:pt x="1036320" y="1991360"/>
                    <a:pt x="1043940" y="1987550"/>
                    <a:pt x="1050290" y="1982470"/>
                  </a:cubicBezTo>
                  <a:cubicBezTo>
                    <a:pt x="1057910" y="1977390"/>
                    <a:pt x="1064260" y="1971040"/>
                    <a:pt x="1070610" y="1965960"/>
                  </a:cubicBezTo>
                  <a:cubicBezTo>
                    <a:pt x="1071880" y="1965960"/>
                    <a:pt x="1071880" y="1964690"/>
                    <a:pt x="1073150" y="1964690"/>
                  </a:cubicBezTo>
                  <a:cubicBezTo>
                    <a:pt x="1082040" y="1962150"/>
                    <a:pt x="1089660" y="1960880"/>
                    <a:pt x="1098550" y="1958340"/>
                  </a:cubicBezTo>
                  <a:cubicBezTo>
                    <a:pt x="1103630" y="1957070"/>
                    <a:pt x="1107440" y="1954530"/>
                    <a:pt x="1112520" y="1953260"/>
                  </a:cubicBezTo>
                  <a:cubicBezTo>
                    <a:pt x="1116330" y="1951990"/>
                    <a:pt x="1118870" y="1951990"/>
                    <a:pt x="1122680" y="1950720"/>
                  </a:cubicBezTo>
                  <a:lnTo>
                    <a:pt x="1135380" y="1950720"/>
                  </a:lnTo>
                  <a:cubicBezTo>
                    <a:pt x="1137920" y="1950720"/>
                    <a:pt x="1141730" y="1950720"/>
                    <a:pt x="1144270" y="1949450"/>
                  </a:cubicBezTo>
                  <a:cubicBezTo>
                    <a:pt x="1145540" y="1946910"/>
                    <a:pt x="1148080" y="1943100"/>
                    <a:pt x="1149350" y="1943100"/>
                  </a:cubicBezTo>
                  <a:cubicBezTo>
                    <a:pt x="1153160" y="1943100"/>
                    <a:pt x="1155700" y="1945640"/>
                    <a:pt x="1159510" y="1946910"/>
                  </a:cubicBezTo>
                  <a:cubicBezTo>
                    <a:pt x="1160780" y="1946910"/>
                    <a:pt x="1160780" y="1948180"/>
                    <a:pt x="1160780" y="1949450"/>
                  </a:cubicBezTo>
                  <a:cubicBezTo>
                    <a:pt x="1165860" y="1954530"/>
                    <a:pt x="1169670" y="1960880"/>
                    <a:pt x="1174750" y="1965960"/>
                  </a:cubicBezTo>
                  <a:cubicBezTo>
                    <a:pt x="1181100" y="1972310"/>
                    <a:pt x="1187450" y="1972310"/>
                    <a:pt x="1191260" y="1968500"/>
                  </a:cubicBezTo>
                  <a:cubicBezTo>
                    <a:pt x="1197610" y="1963420"/>
                    <a:pt x="1202690" y="1959610"/>
                    <a:pt x="1211580" y="1962150"/>
                  </a:cubicBezTo>
                  <a:cubicBezTo>
                    <a:pt x="1212850" y="1962150"/>
                    <a:pt x="1215390" y="1963420"/>
                    <a:pt x="1216660" y="1962150"/>
                  </a:cubicBezTo>
                  <a:cubicBezTo>
                    <a:pt x="1223010" y="1959610"/>
                    <a:pt x="1230630" y="1957070"/>
                    <a:pt x="1236980" y="1953260"/>
                  </a:cubicBezTo>
                  <a:cubicBezTo>
                    <a:pt x="1240790" y="1951990"/>
                    <a:pt x="1245870" y="1951990"/>
                    <a:pt x="1247140" y="1949450"/>
                  </a:cubicBezTo>
                  <a:cubicBezTo>
                    <a:pt x="1250950" y="1941830"/>
                    <a:pt x="1257300" y="1938020"/>
                    <a:pt x="1263650" y="1932940"/>
                  </a:cubicBezTo>
                  <a:cubicBezTo>
                    <a:pt x="1267460" y="1929130"/>
                    <a:pt x="1271270" y="1924050"/>
                    <a:pt x="1275080" y="1922780"/>
                  </a:cubicBezTo>
                  <a:cubicBezTo>
                    <a:pt x="1283970" y="1920240"/>
                    <a:pt x="1290320" y="1912620"/>
                    <a:pt x="1297940" y="1907540"/>
                  </a:cubicBezTo>
                  <a:cubicBezTo>
                    <a:pt x="1304290" y="1903730"/>
                    <a:pt x="1308100" y="1896110"/>
                    <a:pt x="1314450" y="1894840"/>
                  </a:cubicBezTo>
                  <a:cubicBezTo>
                    <a:pt x="1324610" y="1892300"/>
                    <a:pt x="1332230" y="1885950"/>
                    <a:pt x="1341120" y="1879600"/>
                  </a:cubicBezTo>
                  <a:cubicBezTo>
                    <a:pt x="1346200" y="1875790"/>
                    <a:pt x="1352550" y="1873250"/>
                    <a:pt x="1358900" y="1874520"/>
                  </a:cubicBezTo>
                  <a:cubicBezTo>
                    <a:pt x="1362710" y="1875790"/>
                    <a:pt x="1367790" y="1874520"/>
                    <a:pt x="1370330" y="1873250"/>
                  </a:cubicBezTo>
                  <a:cubicBezTo>
                    <a:pt x="1375410" y="1870710"/>
                    <a:pt x="1380490" y="1866900"/>
                    <a:pt x="1385570" y="1864360"/>
                  </a:cubicBezTo>
                  <a:cubicBezTo>
                    <a:pt x="1389380" y="1861820"/>
                    <a:pt x="1393190" y="1859280"/>
                    <a:pt x="1397000" y="1859280"/>
                  </a:cubicBezTo>
                  <a:cubicBezTo>
                    <a:pt x="1409700" y="1858010"/>
                    <a:pt x="1419860" y="1855470"/>
                    <a:pt x="1426210" y="1842770"/>
                  </a:cubicBezTo>
                  <a:cubicBezTo>
                    <a:pt x="1428750" y="1837690"/>
                    <a:pt x="1441450" y="1831340"/>
                    <a:pt x="1446530" y="1833880"/>
                  </a:cubicBezTo>
                  <a:cubicBezTo>
                    <a:pt x="1455420" y="1837690"/>
                    <a:pt x="1461770" y="1835150"/>
                    <a:pt x="1466850" y="1827530"/>
                  </a:cubicBezTo>
                  <a:cubicBezTo>
                    <a:pt x="1470660" y="1823720"/>
                    <a:pt x="1475740" y="1824990"/>
                    <a:pt x="1479550" y="1827530"/>
                  </a:cubicBezTo>
                  <a:cubicBezTo>
                    <a:pt x="1482090" y="1830070"/>
                    <a:pt x="1484630" y="1831340"/>
                    <a:pt x="1487170" y="1831340"/>
                  </a:cubicBezTo>
                  <a:cubicBezTo>
                    <a:pt x="1496060" y="1832610"/>
                    <a:pt x="1506220" y="1831340"/>
                    <a:pt x="1515110" y="1832610"/>
                  </a:cubicBezTo>
                  <a:cubicBezTo>
                    <a:pt x="1522730" y="1833880"/>
                    <a:pt x="1530350" y="1831340"/>
                    <a:pt x="1535430" y="1826260"/>
                  </a:cubicBezTo>
                  <a:cubicBezTo>
                    <a:pt x="1540510" y="1821180"/>
                    <a:pt x="1544320" y="1821180"/>
                    <a:pt x="1551940" y="1823720"/>
                  </a:cubicBezTo>
                  <a:cubicBezTo>
                    <a:pt x="1558290" y="1826260"/>
                    <a:pt x="1563370" y="1832610"/>
                    <a:pt x="1572260" y="1831340"/>
                  </a:cubicBezTo>
                  <a:cubicBezTo>
                    <a:pt x="1579880" y="1830070"/>
                    <a:pt x="1588770" y="1833880"/>
                    <a:pt x="1597660" y="1830070"/>
                  </a:cubicBezTo>
                  <a:lnTo>
                    <a:pt x="1602740" y="1830070"/>
                  </a:lnTo>
                  <a:cubicBezTo>
                    <a:pt x="1610360" y="1832610"/>
                    <a:pt x="1617980" y="1833880"/>
                    <a:pt x="1624330" y="1840230"/>
                  </a:cubicBezTo>
                  <a:cubicBezTo>
                    <a:pt x="1631950" y="1846580"/>
                    <a:pt x="1633220" y="1799590"/>
                    <a:pt x="1640840" y="1804670"/>
                  </a:cubicBezTo>
                  <a:cubicBezTo>
                    <a:pt x="1652270" y="1812290"/>
                    <a:pt x="1649730" y="1804670"/>
                    <a:pt x="1661160" y="1811020"/>
                  </a:cubicBezTo>
                  <a:cubicBezTo>
                    <a:pt x="1670050" y="1814830"/>
                    <a:pt x="1666240" y="1800860"/>
                    <a:pt x="1676400" y="1803400"/>
                  </a:cubicBezTo>
                  <a:cubicBezTo>
                    <a:pt x="1677670" y="1803400"/>
                    <a:pt x="1692910" y="1813560"/>
                    <a:pt x="1692910" y="1812290"/>
                  </a:cubicBezTo>
                  <a:cubicBezTo>
                    <a:pt x="1699260" y="1808480"/>
                    <a:pt x="1705610" y="1770380"/>
                    <a:pt x="1711960" y="1771650"/>
                  </a:cubicBezTo>
                  <a:cubicBezTo>
                    <a:pt x="1724660" y="1775460"/>
                    <a:pt x="1736090" y="1772920"/>
                    <a:pt x="1747520" y="1767840"/>
                  </a:cubicBezTo>
                  <a:cubicBezTo>
                    <a:pt x="1753870" y="1765300"/>
                    <a:pt x="1764030" y="1756410"/>
                    <a:pt x="1769110" y="1760220"/>
                  </a:cubicBezTo>
                  <a:cubicBezTo>
                    <a:pt x="1778000" y="1766570"/>
                    <a:pt x="1786890" y="1769110"/>
                    <a:pt x="1797050" y="1770380"/>
                  </a:cubicBezTo>
                  <a:cubicBezTo>
                    <a:pt x="1798320" y="1770380"/>
                    <a:pt x="1799590" y="1771650"/>
                    <a:pt x="1800860" y="1772920"/>
                  </a:cubicBezTo>
                  <a:cubicBezTo>
                    <a:pt x="1804670" y="1778000"/>
                    <a:pt x="1822450" y="1764030"/>
                    <a:pt x="1826260" y="1769110"/>
                  </a:cubicBezTo>
                  <a:cubicBezTo>
                    <a:pt x="1831340" y="1776730"/>
                    <a:pt x="1836420" y="1784350"/>
                    <a:pt x="1841500" y="1790700"/>
                  </a:cubicBezTo>
                  <a:cubicBezTo>
                    <a:pt x="1844040" y="1793240"/>
                    <a:pt x="1847850" y="1794510"/>
                    <a:pt x="1849120" y="1797050"/>
                  </a:cubicBezTo>
                  <a:cubicBezTo>
                    <a:pt x="1850390" y="1803400"/>
                    <a:pt x="1852930" y="1805940"/>
                    <a:pt x="1859280" y="1805940"/>
                  </a:cubicBezTo>
                  <a:cubicBezTo>
                    <a:pt x="1863090" y="1805940"/>
                    <a:pt x="1866900" y="1807210"/>
                    <a:pt x="1869440" y="1809750"/>
                  </a:cubicBezTo>
                  <a:cubicBezTo>
                    <a:pt x="1875790" y="1813560"/>
                    <a:pt x="1880870" y="1817370"/>
                    <a:pt x="1885950" y="1821180"/>
                  </a:cubicBezTo>
                  <a:cubicBezTo>
                    <a:pt x="1892300" y="1824990"/>
                    <a:pt x="1898650" y="1828800"/>
                    <a:pt x="1901190" y="1835150"/>
                  </a:cubicBezTo>
                  <a:cubicBezTo>
                    <a:pt x="1902460" y="1837690"/>
                    <a:pt x="1903730" y="1838960"/>
                    <a:pt x="1905000" y="1840230"/>
                  </a:cubicBezTo>
                  <a:cubicBezTo>
                    <a:pt x="1910080" y="1845310"/>
                    <a:pt x="1915160" y="1849120"/>
                    <a:pt x="1920240" y="1854200"/>
                  </a:cubicBezTo>
                  <a:cubicBezTo>
                    <a:pt x="1927860" y="1860550"/>
                    <a:pt x="1934210" y="1868170"/>
                    <a:pt x="1941830" y="1874520"/>
                  </a:cubicBezTo>
                  <a:cubicBezTo>
                    <a:pt x="1944370" y="1875790"/>
                    <a:pt x="1946910" y="1878330"/>
                    <a:pt x="1949450" y="1879600"/>
                  </a:cubicBezTo>
                  <a:cubicBezTo>
                    <a:pt x="1954530" y="1882140"/>
                    <a:pt x="1959610" y="1884680"/>
                    <a:pt x="1963420" y="1888490"/>
                  </a:cubicBezTo>
                  <a:cubicBezTo>
                    <a:pt x="1967230" y="1892300"/>
                    <a:pt x="1985010" y="1869440"/>
                    <a:pt x="1987550" y="1874520"/>
                  </a:cubicBezTo>
                  <a:cubicBezTo>
                    <a:pt x="1987550" y="1875790"/>
                    <a:pt x="1988820" y="1875790"/>
                    <a:pt x="1990090" y="1875790"/>
                  </a:cubicBezTo>
                  <a:cubicBezTo>
                    <a:pt x="1997710" y="1882140"/>
                    <a:pt x="2005330" y="1879600"/>
                    <a:pt x="2012950" y="1877060"/>
                  </a:cubicBezTo>
                  <a:cubicBezTo>
                    <a:pt x="2015490" y="1875790"/>
                    <a:pt x="2018030" y="1874520"/>
                    <a:pt x="2019300" y="1875790"/>
                  </a:cubicBezTo>
                  <a:cubicBezTo>
                    <a:pt x="2028190" y="1879600"/>
                    <a:pt x="2034540" y="1888490"/>
                    <a:pt x="2045970" y="1889760"/>
                  </a:cubicBezTo>
                  <a:cubicBezTo>
                    <a:pt x="2045970" y="1889760"/>
                    <a:pt x="2047240" y="1889760"/>
                    <a:pt x="2047240" y="1891030"/>
                  </a:cubicBezTo>
                  <a:cubicBezTo>
                    <a:pt x="2049780" y="1898650"/>
                    <a:pt x="2057400" y="1898650"/>
                    <a:pt x="2063750" y="1899920"/>
                  </a:cubicBezTo>
                  <a:cubicBezTo>
                    <a:pt x="2067560" y="1899920"/>
                    <a:pt x="2071370" y="1901190"/>
                    <a:pt x="2073910" y="1902460"/>
                  </a:cubicBezTo>
                  <a:cubicBezTo>
                    <a:pt x="2081530" y="1906270"/>
                    <a:pt x="2089150" y="1911350"/>
                    <a:pt x="2098040" y="1913890"/>
                  </a:cubicBezTo>
                  <a:cubicBezTo>
                    <a:pt x="2109470" y="1917700"/>
                    <a:pt x="2120900" y="1920240"/>
                    <a:pt x="2129790" y="1926590"/>
                  </a:cubicBezTo>
                  <a:cubicBezTo>
                    <a:pt x="2131060" y="1926590"/>
                    <a:pt x="2132330" y="1926590"/>
                    <a:pt x="2132330" y="1927860"/>
                  </a:cubicBezTo>
                  <a:cubicBezTo>
                    <a:pt x="2136140" y="1930400"/>
                    <a:pt x="2142490" y="1931670"/>
                    <a:pt x="2145030" y="1935480"/>
                  </a:cubicBezTo>
                  <a:cubicBezTo>
                    <a:pt x="2148840" y="1943100"/>
                    <a:pt x="2159000" y="1941830"/>
                    <a:pt x="2164080" y="1948180"/>
                  </a:cubicBezTo>
                  <a:lnTo>
                    <a:pt x="2165350" y="1948180"/>
                  </a:lnTo>
                  <a:cubicBezTo>
                    <a:pt x="2170430" y="1948180"/>
                    <a:pt x="2175510" y="1949450"/>
                    <a:pt x="2181860" y="1949450"/>
                  </a:cubicBezTo>
                  <a:cubicBezTo>
                    <a:pt x="2184400" y="1948180"/>
                    <a:pt x="2188210" y="1945640"/>
                    <a:pt x="2190750" y="1945640"/>
                  </a:cubicBezTo>
                  <a:cubicBezTo>
                    <a:pt x="2202180" y="1949450"/>
                    <a:pt x="2213610" y="1949450"/>
                    <a:pt x="2221230" y="1939290"/>
                  </a:cubicBezTo>
                  <a:cubicBezTo>
                    <a:pt x="2222500" y="1938020"/>
                    <a:pt x="2225040" y="1938020"/>
                    <a:pt x="2227580" y="1938020"/>
                  </a:cubicBezTo>
                  <a:lnTo>
                    <a:pt x="2237740" y="1938020"/>
                  </a:lnTo>
                  <a:cubicBezTo>
                    <a:pt x="2249170" y="1935480"/>
                    <a:pt x="2259330" y="1932940"/>
                    <a:pt x="2270760" y="1931670"/>
                  </a:cubicBezTo>
                  <a:cubicBezTo>
                    <a:pt x="2275840" y="1930400"/>
                    <a:pt x="2282190" y="1932940"/>
                    <a:pt x="2287270" y="1934210"/>
                  </a:cubicBezTo>
                  <a:cubicBezTo>
                    <a:pt x="2292350" y="1935480"/>
                    <a:pt x="2297430" y="1935480"/>
                    <a:pt x="2302510" y="1935480"/>
                  </a:cubicBezTo>
                  <a:cubicBezTo>
                    <a:pt x="2308860" y="1935480"/>
                    <a:pt x="2313940" y="1932940"/>
                    <a:pt x="2320290" y="1932940"/>
                  </a:cubicBezTo>
                  <a:cubicBezTo>
                    <a:pt x="2325370" y="1931670"/>
                    <a:pt x="2331720" y="1931670"/>
                    <a:pt x="2336800" y="1930400"/>
                  </a:cubicBezTo>
                  <a:cubicBezTo>
                    <a:pt x="2348230" y="1927860"/>
                    <a:pt x="2358390" y="1925320"/>
                    <a:pt x="2369820" y="1924050"/>
                  </a:cubicBezTo>
                  <a:cubicBezTo>
                    <a:pt x="2377440" y="1880870"/>
                    <a:pt x="2376170" y="1830070"/>
                    <a:pt x="2376170" y="1778000"/>
                  </a:cubicBezTo>
                  <a:close/>
                </a:path>
              </a:pathLst>
            </a:custGeom>
            <a:blipFill>
              <a:blip r:embed="rId2"/>
              <a:stretch>
                <a:fillRect l="-75477" t="-6183" r="-228064" b="0"/>
              </a:stretch>
            </a:blipFill>
          </p:spPr>
        </p:sp>
      </p:grpSp>
      <p:sp>
        <p:nvSpPr>
          <p:cNvPr name="TextBox 6" id="6"/>
          <p:cNvSpPr txBox="true"/>
          <p:nvPr/>
        </p:nvSpPr>
        <p:spPr>
          <a:xfrm rot="0">
            <a:off x="1028700" y="868556"/>
            <a:ext cx="15246720" cy="1047750"/>
          </a:xfrm>
          <a:prstGeom prst="rect">
            <a:avLst/>
          </a:prstGeom>
        </p:spPr>
        <p:txBody>
          <a:bodyPr anchor="t" rtlCol="false" tIns="0" lIns="0" bIns="0" rIns="0">
            <a:spAutoFit/>
          </a:bodyPr>
          <a:lstStyle/>
          <a:p>
            <a:pPr algn="l">
              <a:lnSpc>
                <a:spcPts val="8304"/>
              </a:lnSpc>
            </a:pPr>
            <a:r>
              <a:rPr lang="en-US" b="true" sz="6920" spc="-2">
                <a:solidFill>
                  <a:srgbClr val="000000"/>
                </a:solidFill>
                <a:latin typeface="Inter Medium"/>
                <a:ea typeface="Inter Medium"/>
                <a:cs typeface="Inter Medium"/>
                <a:sym typeface="Inter Medium"/>
              </a:rPr>
              <a:t>Dataset Source</a:t>
            </a:r>
          </a:p>
        </p:txBody>
      </p:sp>
      <p:sp>
        <p:nvSpPr>
          <p:cNvPr name="TextBox 7" id="7"/>
          <p:cNvSpPr txBox="true"/>
          <p:nvPr/>
        </p:nvSpPr>
        <p:spPr>
          <a:xfrm rot="0">
            <a:off x="8127148" y="4612957"/>
            <a:ext cx="9703440" cy="1419225"/>
          </a:xfrm>
          <a:prstGeom prst="rect">
            <a:avLst/>
          </a:prstGeom>
        </p:spPr>
        <p:txBody>
          <a:bodyPr anchor="t" rtlCol="false" tIns="0" lIns="0" bIns="0" rIns="0">
            <a:spAutoFit/>
          </a:bodyPr>
          <a:lstStyle/>
          <a:p>
            <a:pPr algn="l">
              <a:lnSpc>
                <a:spcPts val="3719"/>
              </a:lnSpc>
            </a:pPr>
            <a:r>
              <a:rPr lang="en-US" sz="3099" spc="-2">
                <a:solidFill>
                  <a:srgbClr val="000000"/>
                </a:solidFill>
                <a:latin typeface="Roboto"/>
                <a:ea typeface="Roboto"/>
                <a:cs typeface="Roboto"/>
                <a:sym typeface="Roboto"/>
              </a:rPr>
              <a:t>The Fashion MNIST dataset is sourced from Zalando Research. It serves as a robust benchmark for various image classification tasks.</a:t>
            </a:r>
          </a:p>
        </p:txBody>
      </p:sp>
    </p:spTree>
  </p:cSld>
  <p:clrMapOvr>
    <a:masterClrMapping/>
  </p:clrMapOvr>
  <p:transition spd="fast">
    <p:fade/>
  </p:transition>
</p:sld>
</file>

<file path=ppt/slides/slide5.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10800000">
            <a:off x="236880" y="239040"/>
            <a:ext cx="17815680" cy="9792808"/>
            <a:chOff x="0" y="0"/>
            <a:chExt cx="23754240" cy="13057077"/>
          </a:xfrm>
        </p:grpSpPr>
        <p:sp>
          <p:nvSpPr>
            <p:cNvPr name="Freeform 3" id="3"/>
            <p:cNvSpPr/>
            <p:nvPr/>
          </p:nvSpPr>
          <p:spPr>
            <a:xfrm flipH="false" flipV="false" rot="0">
              <a:off x="0" y="0"/>
              <a:ext cx="23754207" cy="13056991"/>
            </a:xfrm>
            <a:custGeom>
              <a:avLst/>
              <a:gdLst/>
              <a:ahLst/>
              <a:cxnLst/>
              <a:rect r="r" b="b" t="t" l="l"/>
              <a:pathLst>
                <a:path h="13056991" w="23754207">
                  <a:moveTo>
                    <a:pt x="23754207" y="232231"/>
                  </a:moveTo>
                  <a:cubicBezTo>
                    <a:pt x="23754207" y="103959"/>
                    <a:pt x="23653750" y="0"/>
                    <a:pt x="23529798" y="0"/>
                  </a:cubicBezTo>
                  <a:lnTo>
                    <a:pt x="224409" y="0"/>
                  </a:lnTo>
                  <a:cubicBezTo>
                    <a:pt x="100457" y="0"/>
                    <a:pt x="0" y="103959"/>
                    <a:pt x="0" y="232231"/>
                  </a:cubicBezTo>
                  <a:lnTo>
                    <a:pt x="0" y="12824759"/>
                  </a:lnTo>
                  <a:cubicBezTo>
                    <a:pt x="0" y="12953032"/>
                    <a:pt x="100457" y="13056991"/>
                    <a:pt x="224409" y="13056991"/>
                  </a:cubicBezTo>
                  <a:lnTo>
                    <a:pt x="23529798" y="13056991"/>
                  </a:lnTo>
                  <a:cubicBezTo>
                    <a:pt x="23653750" y="13056991"/>
                    <a:pt x="23754207" y="12953032"/>
                    <a:pt x="23754207" y="12824759"/>
                  </a:cubicBezTo>
                  <a:close/>
                </a:path>
              </a:pathLst>
            </a:custGeom>
            <a:solidFill>
              <a:srgbClr val="EFEEE7"/>
            </a:solidFill>
          </p:spPr>
        </p:sp>
      </p:grpSp>
      <p:sp>
        <p:nvSpPr>
          <p:cNvPr name="TextBox 4" id="4"/>
          <p:cNvSpPr txBox="true"/>
          <p:nvPr/>
        </p:nvSpPr>
        <p:spPr>
          <a:xfrm rot="0">
            <a:off x="1519920" y="1682085"/>
            <a:ext cx="15246720" cy="1257300"/>
          </a:xfrm>
          <a:prstGeom prst="rect">
            <a:avLst/>
          </a:prstGeom>
        </p:spPr>
        <p:txBody>
          <a:bodyPr anchor="t" rtlCol="false" tIns="0" lIns="0" bIns="0" rIns="0">
            <a:spAutoFit/>
          </a:bodyPr>
          <a:lstStyle/>
          <a:p>
            <a:pPr algn="ctr">
              <a:lnSpc>
                <a:spcPts val="9984"/>
              </a:lnSpc>
            </a:pPr>
            <a:r>
              <a:rPr lang="en-US" b="true" sz="8320" spc="-2">
                <a:solidFill>
                  <a:srgbClr val="000000"/>
                </a:solidFill>
                <a:latin typeface="Inter Medium"/>
                <a:ea typeface="Inter Medium"/>
                <a:cs typeface="Inter Medium"/>
                <a:sym typeface="Inter Medium"/>
              </a:rPr>
              <a:t>Dataset </a:t>
            </a:r>
          </a:p>
        </p:txBody>
      </p:sp>
      <p:sp>
        <p:nvSpPr>
          <p:cNvPr name="TextBox 5" id="5"/>
          <p:cNvSpPr txBox="true"/>
          <p:nvPr/>
        </p:nvSpPr>
        <p:spPr>
          <a:xfrm rot="0">
            <a:off x="4514576" y="4576010"/>
            <a:ext cx="9703440" cy="1990725"/>
          </a:xfrm>
          <a:prstGeom prst="rect">
            <a:avLst/>
          </a:prstGeom>
        </p:spPr>
        <p:txBody>
          <a:bodyPr anchor="t" rtlCol="false" tIns="0" lIns="0" bIns="0" rIns="0">
            <a:spAutoFit/>
          </a:bodyPr>
          <a:lstStyle/>
          <a:p>
            <a:pPr algn="ctr">
              <a:lnSpc>
                <a:spcPts val="3959"/>
              </a:lnSpc>
            </a:pPr>
            <a:r>
              <a:rPr lang="en-US" sz="3299" spc="-2">
                <a:solidFill>
                  <a:srgbClr val="000000"/>
                </a:solidFill>
                <a:latin typeface="Roboto"/>
                <a:ea typeface="Roboto"/>
                <a:cs typeface="Roboto"/>
                <a:sym typeface="Roboto"/>
              </a:rPr>
              <a:t>This dataset comprises a total of 70,000 grayscale images, which includes 60,000 images for training and 10,000 images for testing, facilitating effective validation of models.</a:t>
            </a:r>
          </a:p>
        </p:txBody>
      </p:sp>
    </p:spTree>
  </p:cSld>
  <p:clrMapOvr>
    <a:masterClrMapping/>
  </p:clrMapOvr>
  <p:transition spd="fast">
    <p:fade/>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10800000">
            <a:off x="236880" y="239040"/>
            <a:ext cx="17815680" cy="9751577"/>
            <a:chOff x="0" y="0"/>
            <a:chExt cx="23754240" cy="13002102"/>
          </a:xfrm>
        </p:grpSpPr>
        <p:sp>
          <p:nvSpPr>
            <p:cNvPr name="Freeform 3" id="3"/>
            <p:cNvSpPr/>
            <p:nvPr/>
          </p:nvSpPr>
          <p:spPr>
            <a:xfrm flipH="false" flipV="false" rot="0">
              <a:off x="0" y="0"/>
              <a:ext cx="23754207" cy="13002016"/>
            </a:xfrm>
            <a:custGeom>
              <a:avLst/>
              <a:gdLst/>
              <a:ahLst/>
              <a:cxnLst/>
              <a:rect r="r" b="b" t="t" l="l"/>
              <a:pathLst>
                <a:path h="13002016" w="23754207">
                  <a:moveTo>
                    <a:pt x="23754207" y="231253"/>
                  </a:moveTo>
                  <a:cubicBezTo>
                    <a:pt x="23754207" y="103521"/>
                    <a:pt x="23653750" y="0"/>
                    <a:pt x="23529798" y="0"/>
                  </a:cubicBezTo>
                  <a:lnTo>
                    <a:pt x="224409" y="0"/>
                  </a:lnTo>
                  <a:cubicBezTo>
                    <a:pt x="100457" y="0"/>
                    <a:pt x="0" y="103521"/>
                    <a:pt x="0" y="231253"/>
                  </a:cubicBezTo>
                  <a:lnTo>
                    <a:pt x="0" y="12770762"/>
                  </a:lnTo>
                  <a:cubicBezTo>
                    <a:pt x="0" y="12898495"/>
                    <a:pt x="100457" y="13002016"/>
                    <a:pt x="224409" y="13002016"/>
                  </a:cubicBezTo>
                  <a:lnTo>
                    <a:pt x="23529798" y="13002016"/>
                  </a:lnTo>
                  <a:cubicBezTo>
                    <a:pt x="23653750" y="13002016"/>
                    <a:pt x="23754207" y="12898495"/>
                    <a:pt x="23754207" y="12770762"/>
                  </a:cubicBezTo>
                  <a:close/>
                </a:path>
              </a:pathLst>
            </a:custGeom>
            <a:solidFill>
              <a:srgbClr val="EFEEE7"/>
            </a:solidFill>
          </p:spPr>
        </p:sp>
      </p:grpSp>
      <p:grpSp>
        <p:nvGrpSpPr>
          <p:cNvPr name="Group 4" id="4"/>
          <p:cNvGrpSpPr/>
          <p:nvPr/>
        </p:nvGrpSpPr>
        <p:grpSpPr>
          <a:xfrm rot="0">
            <a:off x="9419040" y="891360"/>
            <a:ext cx="7441920" cy="8503200"/>
            <a:chOff x="0" y="0"/>
            <a:chExt cx="9922560" cy="11337600"/>
          </a:xfrm>
        </p:grpSpPr>
        <p:sp>
          <p:nvSpPr>
            <p:cNvPr name="Freeform 5" id="5"/>
            <p:cNvSpPr/>
            <p:nvPr/>
          </p:nvSpPr>
          <p:spPr>
            <a:xfrm flipH="false" flipV="false" rot="0">
              <a:off x="0" y="0"/>
              <a:ext cx="9922510" cy="11337544"/>
            </a:xfrm>
            <a:custGeom>
              <a:avLst/>
              <a:gdLst/>
              <a:ahLst/>
              <a:cxnLst/>
              <a:rect r="r" b="b" t="t" l="l"/>
              <a:pathLst>
                <a:path h="11337544" w="9922510">
                  <a:moveTo>
                    <a:pt x="0" y="0"/>
                  </a:moveTo>
                  <a:lnTo>
                    <a:pt x="9922510" y="0"/>
                  </a:lnTo>
                  <a:lnTo>
                    <a:pt x="9922510" y="11337544"/>
                  </a:lnTo>
                  <a:lnTo>
                    <a:pt x="0" y="11337544"/>
                  </a:lnTo>
                </a:path>
              </a:pathLst>
            </a:custGeom>
            <a:blipFill>
              <a:blip r:embed="rId2"/>
              <a:stretch>
                <a:fillRect l="-3612" t="0" r="-3612" b="0"/>
              </a:stretch>
            </a:blipFill>
          </p:spPr>
        </p:sp>
      </p:grpSp>
      <p:sp>
        <p:nvSpPr>
          <p:cNvPr name="TextBox 6" id="6"/>
          <p:cNvSpPr txBox="true"/>
          <p:nvPr/>
        </p:nvSpPr>
        <p:spPr>
          <a:xfrm rot="0">
            <a:off x="1028700" y="1028700"/>
            <a:ext cx="7169760" cy="866775"/>
          </a:xfrm>
          <a:prstGeom prst="rect">
            <a:avLst/>
          </a:prstGeom>
        </p:spPr>
        <p:txBody>
          <a:bodyPr anchor="t" rtlCol="false" tIns="0" lIns="0" bIns="0" rIns="0">
            <a:spAutoFit/>
          </a:bodyPr>
          <a:lstStyle/>
          <a:p>
            <a:pPr algn="l">
              <a:lnSpc>
                <a:spcPts val="6839"/>
              </a:lnSpc>
            </a:pPr>
            <a:r>
              <a:rPr lang="en-US" b="true" sz="5699" spc="-2">
                <a:solidFill>
                  <a:srgbClr val="000000"/>
                </a:solidFill>
                <a:latin typeface="Inter Medium"/>
                <a:ea typeface="Inter Medium"/>
                <a:cs typeface="Inter Medium"/>
                <a:sym typeface="Inter Medium"/>
              </a:rPr>
              <a:t>Classes</a:t>
            </a:r>
          </a:p>
        </p:txBody>
      </p:sp>
      <p:sp>
        <p:nvSpPr>
          <p:cNvPr name="TextBox 7" id="7"/>
          <p:cNvSpPr txBox="true"/>
          <p:nvPr/>
        </p:nvSpPr>
        <p:spPr>
          <a:xfrm rot="0">
            <a:off x="1028700" y="3918618"/>
            <a:ext cx="7759757" cy="3112476"/>
          </a:xfrm>
          <a:prstGeom prst="rect">
            <a:avLst/>
          </a:prstGeom>
        </p:spPr>
        <p:txBody>
          <a:bodyPr anchor="t" rtlCol="false" tIns="0" lIns="0" bIns="0" rIns="0">
            <a:spAutoFit/>
          </a:bodyPr>
          <a:lstStyle/>
          <a:p>
            <a:pPr algn="l">
              <a:lnSpc>
                <a:spcPts val="3506"/>
              </a:lnSpc>
            </a:pPr>
            <a:r>
              <a:rPr lang="en-US" sz="2922" spc="-2">
                <a:solidFill>
                  <a:srgbClr val="000000"/>
                </a:solidFill>
                <a:latin typeface="Roboto"/>
                <a:ea typeface="Roboto"/>
                <a:cs typeface="Roboto"/>
                <a:sym typeface="Roboto"/>
              </a:rPr>
              <a:t>The Fashion MNIST dataset consists of 10 distinct classes, which include T-shirt/top, Trouser, Pullover, Dress, Coat, Sandal, Shirt, Sneaker, Bag, and Ankle boot. Each class represents a different type of clothing item, enabling the model to learn to differentiate among various fashion categories.</a:t>
            </a:r>
          </a:p>
        </p:txBody>
      </p:sp>
    </p:spTree>
  </p:cSld>
  <p:clrMapOvr>
    <a:masterClrMapping/>
  </p:clrMapOvr>
  <p:transition spd="fast">
    <p:fade/>
  </p:transition>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grpSp>
        <p:nvGrpSpPr>
          <p:cNvPr name="Group 2" id="2"/>
          <p:cNvGrpSpPr/>
          <p:nvPr/>
        </p:nvGrpSpPr>
        <p:grpSpPr>
          <a:xfrm rot="-10800000">
            <a:off x="-379356" y="-134630"/>
            <a:ext cx="19503922" cy="11176637"/>
            <a:chOff x="0" y="0"/>
            <a:chExt cx="25135793" cy="14403956"/>
          </a:xfrm>
        </p:grpSpPr>
        <p:sp>
          <p:nvSpPr>
            <p:cNvPr name="Freeform 3" id="3"/>
            <p:cNvSpPr/>
            <p:nvPr/>
          </p:nvSpPr>
          <p:spPr>
            <a:xfrm flipH="false" flipV="false" rot="0">
              <a:off x="0" y="0"/>
              <a:ext cx="25135759" cy="14403859"/>
            </a:xfrm>
            <a:custGeom>
              <a:avLst/>
              <a:gdLst/>
              <a:ahLst/>
              <a:cxnLst/>
              <a:rect r="r" b="b" t="t" l="l"/>
              <a:pathLst>
                <a:path h="14403859" w="25135759">
                  <a:moveTo>
                    <a:pt x="25135759" y="256187"/>
                  </a:moveTo>
                  <a:cubicBezTo>
                    <a:pt x="25135759" y="114682"/>
                    <a:pt x="25029458" y="0"/>
                    <a:pt x="24898297" y="0"/>
                  </a:cubicBezTo>
                  <a:lnTo>
                    <a:pt x="237461" y="0"/>
                  </a:lnTo>
                  <a:cubicBezTo>
                    <a:pt x="106300" y="0"/>
                    <a:pt x="0" y="114682"/>
                    <a:pt x="0" y="256187"/>
                  </a:cubicBezTo>
                  <a:lnTo>
                    <a:pt x="0" y="14147673"/>
                  </a:lnTo>
                  <a:cubicBezTo>
                    <a:pt x="0" y="14289177"/>
                    <a:pt x="106300" y="14403859"/>
                    <a:pt x="237461" y="14403859"/>
                  </a:cubicBezTo>
                  <a:lnTo>
                    <a:pt x="24898297" y="14403859"/>
                  </a:lnTo>
                  <a:cubicBezTo>
                    <a:pt x="25029458" y="14403859"/>
                    <a:pt x="25135759" y="14289177"/>
                    <a:pt x="25135759" y="14147673"/>
                  </a:cubicBezTo>
                  <a:close/>
                </a:path>
              </a:pathLst>
            </a:custGeom>
            <a:solidFill>
              <a:srgbClr val="000000"/>
            </a:solidFill>
          </p:spPr>
        </p:sp>
      </p:grpSp>
      <p:grpSp>
        <p:nvGrpSpPr>
          <p:cNvPr name="Group 4" id="4"/>
          <p:cNvGrpSpPr/>
          <p:nvPr/>
        </p:nvGrpSpPr>
        <p:grpSpPr>
          <a:xfrm rot="0">
            <a:off x="1447920" y="1962000"/>
            <a:ext cx="2476080" cy="1751760"/>
            <a:chOff x="0" y="0"/>
            <a:chExt cx="3301440" cy="2335680"/>
          </a:xfrm>
        </p:grpSpPr>
        <p:sp>
          <p:nvSpPr>
            <p:cNvPr name="Freeform 5" id="5"/>
            <p:cNvSpPr/>
            <p:nvPr/>
          </p:nvSpPr>
          <p:spPr>
            <a:xfrm flipH="false" flipV="false" rot="0">
              <a:off x="0" y="0"/>
              <a:ext cx="3301440" cy="2335680"/>
            </a:xfrm>
            <a:custGeom>
              <a:avLst/>
              <a:gdLst/>
              <a:ahLst/>
              <a:cxnLst/>
              <a:rect r="r" b="b" t="t" l="l"/>
              <a:pathLst>
                <a:path h="2335680" w="3301440">
                  <a:moveTo>
                    <a:pt x="0" y="0"/>
                  </a:moveTo>
                  <a:lnTo>
                    <a:pt x="3301440" y="0"/>
                  </a:lnTo>
                  <a:lnTo>
                    <a:pt x="3301440" y="2335680"/>
                  </a:lnTo>
                  <a:lnTo>
                    <a:pt x="0" y="2335680"/>
                  </a:lnTo>
                  <a:close/>
                </a:path>
              </a:pathLst>
            </a:custGeom>
            <a:solidFill>
              <a:srgbClr val="000000">
                <a:alpha val="0"/>
              </a:srgbClr>
            </a:solidFill>
          </p:spPr>
        </p:sp>
        <p:sp>
          <p:nvSpPr>
            <p:cNvPr name="TextBox 6" id="6"/>
            <p:cNvSpPr txBox="true"/>
            <p:nvPr/>
          </p:nvSpPr>
          <p:spPr>
            <a:xfrm>
              <a:off x="0" y="0"/>
              <a:ext cx="3301440" cy="2335680"/>
            </a:xfrm>
            <a:prstGeom prst="rect">
              <a:avLst/>
            </a:prstGeom>
          </p:spPr>
          <p:txBody>
            <a:bodyPr anchor="b" rtlCol="false" tIns="0" lIns="0" bIns="0" rIns="0"/>
            <a:lstStyle/>
            <a:p>
              <a:pPr algn="l">
                <a:lnSpc>
                  <a:spcPts val="10800"/>
                </a:lnSpc>
              </a:pPr>
              <a:r>
                <a:rPr lang="en-US" b="true" sz="9000" spc="-1">
                  <a:solidFill>
                    <a:srgbClr val="EFEEE7"/>
                  </a:solidFill>
                  <a:latin typeface="Inter Medium"/>
                  <a:ea typeface="Inter Medium"/>
                  <a:cs typeface="Inter Medium"/>
                  <a:sym typeface="Inter Medium"/>
                </a:rPr>
                <a:t>02</a:t>
              </a:r>
            </a:p>
          </p:txBody>
        </p:sp>
      </p:grpSp>
      <p:sp>
        <p:nvSpPr>
          <p:cNvPr name="Freeform 7" id="7"/>
          <p:cNvSpPr/>
          <p:nvPr/>
        </p:nvSpPr>
        <p:spPr>
          <a:xfrm flipH="false" flipV="false" rot="0">
            <a:off x="8691179" y="1402468"/>
            <a:ext cx="9143280" cy="6857460"/>
          </a:xfrm>
          <a:custGeom>
            <a:avLst/>
            <a:gdLst/>
            <a:ahLst/>
            <a:cxnLst/>
            <a:rect r="r" b="b" t="t" l="l"/>
            <a:pathLst>
              <a:path h="6857460" w="9143280">
                <a:moveTo>
                  <a:pt x="0" y="0"/>
                </a:moveTo>
                <a:lnTo>
                  <a:pt x="9143280" y="0"/>
                </a:lnTo>
                <a:lnTo>
                  <a:pt x="9143280" y="6857460"/>
                </a:lnTo>
                <a:lnTo>
                  <a:pt x="0" y="6857460"/>
                </a:lnTo>
                <a:lnTo>
                  <a:pt x="0" y="0"/>
                </a:lnTo>
                <a:close/>
              </a:path>
            </a:pathLst>
          </a:custGeom>
          <a:blipFill>
            <a:blip r:embed="rId2"/>
            <a:stretch>
              <a:fillRect l="0" t="0" r="0" b="0"/>
            </a:stretch>
          </a:blipFill>
        </p:spPr>
      </p:sp>
      <p:sp>
        <p:nvSpPr>
          <p:cNvPr name="TextBox 8" id="8"/>
          <p:cNvSpPr txBox="true"/>
          <p:nvPr/>
        </p:nvSpPr>
        <p:spPr>
          <a:xfrm rot="0">
            <a:off x="1539360" y="3805920"/>
            <a:ext cx="8084160" cy="2959920"/>
          </a:xfrm>
          <a:prstGeom prst="rect">
            <a:avLst/>
          </a:prstGeom>
        </p:spPr>
        <p:txBody>
          <a:bodyPr anchor="t" rtlCol="false" tIns="0" lIns="0" bIns="0" rIns="0">
            <a:spAutoFit/>
          </a:bodyPr>
          <a:lstStyle/>
          <a:p>
            <a:pPr algn="l">
              <a:lnSpc>
                <a:spcPts val="10800"/>
              </a:lnSpc>
            </a:pPr>
            <a:r>
              <a:rPr lang="en-US" b="true" sz="9000" spc="-1">
                <a:solidFill>
                  <a:srgbClr val="EFEEE7"/>
                </a:solidFill>
                <a:latin typeface="Inter Medium"/>
                <a:ea typeface="Inter Medium"/>
                <a:cs typeface="Inter Medium"/>
                <a:sym typeface="Inter Medium"/>
              </a:rPr>
              <a:t>Model Architecture</a:t>
            </a:r>
          </a:p>
        </p:txBody>
      </p:sp>
    </p:spTree>
  </p:cSld>
  <p:clrMapOvr>
    <a:masterClrMapping/>
  </p:clrMapOvr>
  <p:transition spd="fast">
    <p:fade/>
  </p:transition>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10800000">
            <a:off x="236880" y="239040"/>
            <a:ext cx="17815680" cy="9730961"/>
            <a:chOff x="0" y="0"/>
            <a:chExt cx="23754240" cy="12974615"/>
          </a:xfrm>
        </p:grpSpPr>
        <p:sp>
          <p:nvSpPr>
            <p:cNvPr name="Freeform 3" id="3"/>
            <p:cNvSpPr/>
            <p:nvPr/>
          </p:nvSpPr>
          <p:spPr>
            <a:xfrm flipH="false" flipV="false" rot="0">
              <a:off x="0" y="0"/>
              <a:ext cx="23754207" cy="12974528"/>
            </a:xfrm>
            <a:custGeom>
              <a:avLst/>
              <a:gdLst/>
              <a:ahLst/>
              <a:cxnLst/>
              <a:rect r="r" b="b" t="t" l="l"/>
              <a:pathLst>
                <a:path h="12974528" w="23754207">
                  <a:moveTo>
                    <a:pt x="23754207" y="230764"/>
                  </a:moveTo>
                  <a:cubicBezTo>
                    <a:pt x="23754207" y="103302"/>
                    <a:pt x="23653750" y="0"/>
                    <a:pt x="23529798" y="0"/>
                  </a:cubicBezTo>
                  <a:lnTo>
                    <a:pt x="224409" y="0"/>
                  </a:lnTo>
                  <a:cubicBezTo>
                    <a:pt x="100457" y="0"/>
                    <a:pt x="0" y="103302"/>
                    <a:pt x="0" y="230764"/>
                  </a:cubicBezTo>
                  <a:lnTo>
                    <a:pt x="0" y="12743764"/>
                  </a:lnTo>
                  <a:cubicBezTo>
                    <a:pt x="0" y="12871227"/>
                    <a:pt x="100457" y="12974528"/>
                    <a:pt x="224409" y="12974528"/>
                  </a:cubicBezTo>
                  <a:lnTo>
                    <a:pt x="23529798" y="12974528"/>
                  </a:lnTo>
                  <a:cubicBezTo>
                    <a:pt x="23653750" y="12974528"/>
                    <a:pt x="23754207" y="12871227"/>
                    <a:pt x="23754207" y="12743764"/>
                  </a:cubicBezTo>
                  <a:close/>
                </a:path>
              </a:pathLst>
            </a:custGeom>
            <a:solidFill>
              <a:srgbClr val="EFEEE7"/>
            </a:solidFill>
          </p:spPr>
        </p:sp>
      </p:grpSp>
      <p:grpSp>
        <p:nvGrpSpPr>
          <p:cNvPr name="Group 4" id="4"/>
          <p:cNvGrpSpPr/>
          <p:nvPr/>
        </p:nvGrpSpPr>
        <p:grpSpPr>
          <a:xfrm rot="0">
            <a:off x="10181813" y="852921"/>
            <a:ext cx="7441920" cy="8503200"/>
            <a:chOff x="0" y="0"/>
            <a:chExt cx="9922560" cy="11337600"/>
          </a:xfrm>
        </p:grpSpPr>
        <p:sp>
          <p:nvSpPr>
            <p:cNvPr name="Freeform 5" id="5"/>
            <p:cNvSpPr/>
            <p:nvPr/>
          </p:nvSpPr>
          <p:spPr>
            <a:xfrm flipH="false" flipV="false" rot="0">
              <a:off x="0" y="0"/>
              <a:ext cx="9922510" cy="11337544"/>
            </a:xfrm>
            <a:custGeom>
              <a:avLst/>
              <a:gdLst/>
              <a:ahLst/>
              <a:cxnLst/>
              <a:rect r="r" b="b" t="t" l="l"/>
              <a:pathLst>
                <a:path h="11337544" w="9922510">
                  <a:moveTo>
                    <a:pt x="0" y="0"/>
                  </a:moveTo>
                  <a:lnTo>
                    <a:pt x="9922510" y="0"/>
                  </a:lnTo>
                  <a:lnTo>
                    <a:pt x="9922510" y="11337544"/>
                  </a:lnTo>
                  <a:lnTo>
                    <a:pt x="0" y="11337544"/>
                  </a:lnTo>
                </a:path>
              </a:pathLst>
            </a:custGeom>
            <a:blipFill>
              <a:blip r:embed="rId2"/>
              <a:stretch>
                <a:fillRect l="-3612" t="0" r="-3612" b="0"/>
              </a:stretch>
            </a:blipFill>
          </p:spPr>
        </p:sp>
      </p:grpSp>
      <p:sp>
        <p:nvSpPr>
          <p:cNvPr name="TextBox 6" id="6"/>
          <p:cNvSpPr txBox="true"/>
          <p:nvPr/>
        </p:nvSpPr>
        <p:spPr>
          <a:xfrm rot="0">
            <a:off x="1169457" y="1218059"/>
            <a:ext cx="7169760" cy="885825"/>
          </a:xfrm>
          <a:prstGeom prst="rect">
            <a:avLst/>
          </a:prstGeom>
        </p:spPr>
        <p:txBody>
          <a:bodyPr anchor="t" rtlCol="false" tIns="0" lIns="0" bIns="0" rIns="0">
            <a:spAutoFit/>
          </a:bodyPr>
          <a:lstStyle/>
          <a:p>
            <a:pPr algn="l">
              <a:lnSpc>
                <a:spcPts val="7079"/>
              </a:lnSpc>
            </a:pPr>
            <a:r>
              <a:rPr lang="en-US" b="true" sz="5899" spc="-2">
                <a:solidFill>
                  <a:srgbClr val="000000"/>
                </a:solidFill>
                <a:latin typeface="Inter Medium"/>
                <a:ea typeface="Inter Medium"/>
                <a:cs typeface="Inter Medium"/>
                <a:sym typeface="Inter Medium"/>
              </a:rPr>
              <a:t>Type of Model</a:t>
            </a:r>
          </a:p>
        </p:txBody>
      </p:sp>
      <p:sp>
        <p:nvSpPr>
          <p:cNvPr name="TextBox 7" id="7"/>
          <p:cNvSpPr txBox="true"/>
          <p:nvPr/>
        </p:nvSpPr>
        <p:spPr>
          <a:xfrm rot="0">
            <a:off x="1028700" y="3712915"/>
            <a:ext cx="7538658" cy="2773687"/>
          </a:xfrm>
          <a:prstGeom prst="rect">
            <a:avLst/>
          </a:prstGeom>
        </p:spPr>
        <p:txBody>
          <a:bodyPr anchor="t" rtlCol="false" tIns="0" lIns="0" bIns="0" rIns="0">
            <a:spAutoFit/>
          </a:bodyPr>
          <a:lstStyle/>
          <a:p>
            <a:pPr algn="l">
              <a:lnSpc>
                <a:spcPts val="3659"/>
              </a:lnSpc>
            </a:pPr>
            <a:r>
              <a:rPr lang="en-US" sz="3049" spc="-2">
                <a:solidFill>
                  <a:srgbClr val="000000"/>
                </a:solidFill>
                <a:latin typeface="Roboto"/>
                <a:ea typeface="Roboto"/>
                <a:cs typeface="Roboto"/>
                <a:sym typeface="Roboto"/>
              </a:rPr>
              <a:t>The model utilized for classifying the fashion items is a Convolutional Neural Network (CNN). CNNs are particularly effective for image data due to their ability to capture spatial hierarchies and patterns, making them ideal for this task.</a:t>
            </a:r>
          </a:p>
        </p:txBody>
      </p:sp>
    </p:spTree>
  </p:cSld>
  <p:clrMapOvr>
    <a:masterClrMapping/>
  </p:clrMapOvr>
  <p:transition spd="fast">
    <p:fade/>
  </p:transition>
</p:sld>
</file>

<file path=ppt/slides/slide9.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10800000">
            <a:off x="235440" y="247096"/>
            <a:ext cx="17815680" cy="9792808"/>
            <a:chOff x="0" y="0"/>
            <a:chExt cx="23754240" cy="13057077"/>
          </a:xfrm>
        </p:grpSpPr>
        <p:sp>
          <p:nvSpPr>
            <p:cNvPr name="Freeform 3" id="3"/>
            <p:cNvSpPr/>
            <p:nvPr/>
          </p:nvSpPr>
          <p:spPr>
            <a:xfrm flipH="false" flipV="false" rot="0">
              <a:off x="0" y="0"/>
              <a:ext cx="23754207" cy="13056991"/>
            </a:xfrm>
            <a:custGeom>
              <a:avLst/>
              <a:gdLst/>
              <a:ahLst/>
              <a:cxnLst/>
              <a:rect r="r" b="b" t="t" l="l"/>
              <a:pathLst>
                <a:path h="13056991" w="23754207">
                  <a:moveTo>
                    <a:pt x="23754207" y="232231"/>
                  </a:moveTo>
                  <a:cubicBezTo>
                    <a:pt x="23754207" y="103959"/>
                    <a:pt x="23653750" y="0"/>
                    <a:pt x="23529798" y="0"/>
                  </a:cubicBezTo>
                  <a:lnTo>
                    <a:pt x="224409" y="0"/>
                  </a:lnTo>
                  <a:cubicBezTo>
                    <a:pt x="100457" y="0"/>
                    <a:pt x="0" y="103959"/>
                    <a:pt x="0" y="232231"/>
                  </a:cubicBezTo>
                  <a:lnTo>
                    <a:pt x="0" y="12824759"/>
                  </a:lnTo>
                  <a:cubicBezTo>
                    <a:pt x="0" y="12953032"/>
                    <a:pt x="100457" y="13056991"/>
                    <a:pt x="224409" y="13056991"/>
                  </a:cubicBezTo>
                  <a:lnTo>
                    <a:pt x="23529798" y="13056991"/>
                  </a:lnTo>
                  <a:cubicBezTo>
                    <a:pt x="23653750" y="13056991"/>
                    <a:pt x="23754207" y="12953032"/>
                    <a:pt x="23754207" y="12824759"/>
                  </a:cubicBezTo>
                  <a:close/>
                </a:path>
              </a:pathLst>
            </a:custGeom>
            <a:solidFill>
              <a:srgbClr val="EFEEE7"/>
            </a:solidFill>
          </p:spPr>
        </p:sp>
      </p:grpSp>
      <p:sp>
        <p:nvSpPr>
          <p:cNvPr name="TextBox 4" id="4"/>
          <p:cNvSpPr txBox="true"/>
          <p:nvPr/>
        </p:nvSpPr>
        <p:spPr>
          <a:xfrm rot="0">
            <a:off x="1088138" y="898696"/>
            <a:ext cx="15246720" cy="1009650"/>
          </a:xfrm>
          <a:prstGeom prst="rect">
            <a:avLst/>
          </a:prstGeom>
        </p:spPr>
        <p:txBody>
          <a:bodyPr anchor="t" rtlCol="false" tIns="0" lIns="0" bIns="0" rIns="0">
            <a:spAutoFit/>
          </a:bodyPr>
          <a:lstStyle/>
          <a:p>
            <a:pPr algn="l">
              <a:lnSpc>
                <a:spcPts val="8064"/>
              </a:lnSpc>
            </a:pPr>
            <a:r>
              <a:rPr lang="en-US" b="true" sz="6720" spc="-2">
                <a:solidFill>
                  <a:srgbClr val="000000"/>
                </a:solidFill>
                <a:latin typeface="Inter Medium"/>
                <a:ea typeface="Inter Medium"/>
                <a:cs typeface="Inter Medium"/>
                <a:sym typeface="Inter Medium"/>
              </a:rPr>
              <a:t>Layers Description</a:t>
            </a:r>
          </a:p>
        </p:txBody>
      </p:sp>
      <p:sp>
        <p:nvSpPr>
          <p:cNvPr name="TextBox 5" id="5"/>
          <p:cNvSpPr txBox="true"/>
          <p:nvPr/>
        </p:nvSpPr>
        <p:spPr>
          <a:xfrm rot="0">
            <a:off x="1028700" y="2557462"/>
            <a:ext cx="15967232" cy="5718451"/>
          </a:xfrm>
          <a:prstGeom prst="rect">
            <a:avLst/>
          </a:prstGeom>
        </p:spPr>
        <p:txBody>
          <a:bodyPr anchor="t" rtlCol="false" tIns="0" lIns="0" bIns="0" rIns="0">
            <a:spAutoFit/>
          </a:bodyPr>
          <a:lstStyle/>
          <a:p>
            <a:pPr algn="l" marL="742997" indent="-371499" lvl="1">
              <a:lnSpc>
                <a:spcPts val="4129"/>
              </a:lnSpc>
              <a:buFont typeface="Arial"/>
              <a:buChar char="•"/>
            </a:pPr>
            <a:r>
              <a:rPr lang="en-US" b="true" sz="3441">
                <a:solidFill>
                  <a:srgbClr val="000000"/>
                </a:solidFill>
                <a:latin typeface="Roboto Bold"/>
                <a:ea typeface="Roboto Bold"/>
                <a:cs typeface="Roboto Bold"/>
                <a:sym typeface="Roboto Bold"/>
              </a:rPr>
              <a:t>I</a:t>
            </a:r>
            <a:r>
              <a:rPr lang="en-US" b="true" sz="3441">
                <a:solidFill>
                  <a:srgbClr val="000000"/>
                </a:solidFill>
                <a:latin typeface="Roboto Bold"/>
                <a:ea typeface="Roboto Bold"/>
                <a:cs typeface="Roboto Bold"/>
                <a:sym typeface="Roboto Bold"/>
              </a:rPr>
              <a:t>nput Layer</a:t>
            </a:r>
            <a:r>
              <a:rPr lang="en-US" sz="3441">
                <a:solidFill>
                  <a:srgbClr val="000000"/>
                </a:solidFill>
                <a:latin typeface="Roboto"/>
                <a:ea typeface="Roboto"/>
                <a:cs typeface="Roboto"/>
                <a:sym typeface="Roboto"/>
              </a:rPr>
              <a:t>:  Accepts image data (e.g., 28×28 grayscale images)</a:t>
            </a:r>
          </a:p>
          <a:p>
            <a:pPr algn="l" marL="742997" indent="-371499" lvl="1">
              <a:lnSpc>
                <a:spcPts val="4129"/>
              </a:lnSpc>
              <a:buFont typeface="Arial"/>
              <a:buChar char="•"/>
            </a:pPr>
            <a:r>
              <a:rPr lang="en-US" b="true" sz="3441">
                <a:solidFill>
                  <a:srgbClr val="000000"/>
                </a:solidFill>
                <a:latin typeface="Roboto Bold"/>
                <a:ea typeface="Roboto Bold"/>
                <a:cs typeface="Roboto Bold"/>
                <a:sym typeface="Roboto Bold"/>
              </a:rPr>
              <a:t>Convolutional Layers</a:t>
            </a:r>
            <a:r>
              <a:rPr lang="en-US" sz="3441">
                <a:solidFill>
                  <a:srgbClr val="000000"/>
                </a:solidFill>
                <a:latin typeface="Roboto"/>
                <a:ea typeface="Roboto"/>
                <a:cs typeface="Roboto"/>
                <a:sym typeface="Roboto"/>
              </a:rPr>
              <a:t>: Extract features using filters (kernels)</a:t>
            </a:r>
          </a:p>
          <a:p>
            <a:pPr algn="l" marL="742997" indent="-371499" lvl="1">
              <a:lnSpc>
                <a:spcPts val="4129"/>
              </a:lnSpc>
              <a:buFont typeface="Arial"/>
              <a:buChar char="•"/>
            </a:pPr>
            <a:r>
              <a:rPr lang="en-US" b="true" sz="3441">
                <a:solidFill>
                  <a:srgbClr val="000000"/>
                </a:solidFill>
                <a:latin typeface="Roboto Bold"/>
                <a:ea typeface="Roboto Bold"/>
                <a:cs typeface="Roboto Bold"/>
                <a:sym typeface="Roboto Bold"/>
              </a:rPr>
              <a:t>Activation Functions </a:t>
            </a:r>
            <a:r>
              <a:rPr lang="en-US" sz="3441">
                <a:solidFill>
                  <a:srgbClr val="000000"/>
                </a:solidFill>
                <a:latin typeface="Roboto"/>
                <a:ea typeface="Roboto"/>
                <a:cs typeface="Roboto"/>
                <a:sym typeface="Roboto"/>
              </a:rPr>
              <a:t>:  Introduce non-linearity to the model</a:t>
            </a:r>
          </a:p>
          <a:p>
            <a:pPr algn="l" marL="742997" indent="-371499" lvl="1">
              <a:lnSpc>
                <a:spcPts val="4129"/>
              </a:lnSpc>
              <a:buFont typeface="Arial"/>
              <a:buChar char="•"/>
            </a:pPr>
            <a:r>
              <a:rPr lang="en-US" b="true" sz="3441">
                <a:solidFill>
                  <a:srgbClr val="000000"/>
                </a:solidFill>
                <a:latin typeface="Roboto Bold"/>
                <a:ea typeface="Roboto Bold"/>
                <a:cs typeface="Roboto Bold"/>
                <a:sym typeface="Roboto Bold"/>
              </a:rPr>
              <a:t>Pooling Layers</a:t>
            </a:r>
            <a:r>
              <a:rPr lang="en-US" sz="3441">
                <a:solidFill>
                  <a:srgbClr val="000000"/>
                </a:solidFill>
                <a:latin typeface="Roboto"/>
                <a:ea typeface="Roboto"/>
                <a:cs typeface="Roboto"/>
                <a:sym typeface="Roboto"/>
              </a:rPr>
              <a:t>:  Reduce spatial dimensions and computation (e.g., MaxPooling)</a:t>
            </a:r>
          </a:p>
          <a:p>
            <a:pPr algn="l" marL="742997" indent="-371499" lvl="1">
              <a:lnSpc>
                <a:spcPts val="4129"/>
              </a:lnSpc>
              <a:buFont typeface="Arial"/>
              <a:buChar char="•"/>
            </a:pPr>
            <a:r>
              <a:rPr lang="en-US" b="true" sz="3441">
                <a:solidFill>
                  <a:srgbClr val="000000"/>
                </a:solidFill>
                <a:latin typeface="Roboto Bold"/>
                <a:ea typeface="Roboto Bold"/>
                <a:cs typeface="Roboto Bold"/>
                <a:sym typeface="Roboto Bold"/>
              </a:rPr>
              <a:t>Dropout Layer</a:t>
            </a:r>
            <a:r>
              <a:rPr lang="en-US" sz="3441">
                <a:solidFill>
                  <a:srgbClr val="000000"/>
                </a:solidFill>
                <a:latin typeface="Roboto"/>
                <a:ea typeface="Roboto"/>
                <a:cs typeface="Roboto"/>
                <a:sym typeface="Roboto"/>
              </a:rPr>
              <a:t>:  Prevents overfitting by randomly deactivating neurons during training</a:t>
            </a:r>
          </a:p>
          <a:p>
            <a:pPr algn="l" marL="742997" indent="-371499" lvl="1">
              <a:lnSpc>
                <a:spcPts val="4129"/>
              </a:lnSpc>
              <a:buFont typeface="Arial"/>
              <a:buChar char="•"/>
            </a:pPr>
            <a:r>
              <a:rPr lang="en-US" b="true" sz="3441">
                <a:solidFill>
                  <a:srgbClr val="000000"/>
                </a:solidFill>
                <a:latin typeface="Roboto Bold"/>
                <a:ea typeface="Roboto Bold"/>
                <a:cs typeface="Roboto Bold"/>
                <a:sym typeface="Roboto Bold"/>
              </a:rPr>
              <a:t>Fully Connected (Dense) Layers</a:t>
            </a:r>
            <a:r>
              <a:rPr lang="en-US" sz="3441">
                <a:solidFill>
                  <a:srgbClr val="000000"/>
                </a:solidFill>
                <a:latin typeface="Roboto"/>
                <a:ea typeface="Roboto"/>
                <a:cs typeface="Roboto"/>
                <a:sym typeface="Roboto"/>
              </a:rPr>
              <a:t>:  Learn complex patterns for classification</a:t>
            </a:r>
          </a:p>
          <a:p>
            <a:pPr algn="l" marL="742997" indent="-371499" lvl="1">
              <a:lnSpc>
                <a:spcPts val="4129"/>
              </a:lnSpc>
              <a:buFont typeface="Arial"/>
              <a:buChar char="•"/>
            </a:pPr>
            <a:r>
              <a:rPr lang="en-US" b="true" sz="3441">
                <a:solidFill>
                  <a:srgbClr val="000000"/>
                </a:solidFill>
                <a:latin typeface="Roboto Bold"/>
                <a:ea typeface="Roboto Bold"/>
                <a:cs typeface="Roboto Bold"/>
                <a:sym typeface="Roboto Bold"/>
              </a:rPr>
              <a:t>Output Layer (Softmax)</a:t>
            </a:r>
            <a:r>
              <a:rPr lang="en-US" sz="3441">
                <a:solidFill>
                  <a:srgbClr val="000000"/>
                </a:solidFill>
                <a:latin typeface="Roboto"/>
                <a:ea typeface="Roboto"/>
                <a:cs typeface="Roboto"/>
                <a:sym typeface="Roboto"/>
              </a:rPr>
              <a:t>:   Produces probabilities for each class label (10 fashion categories)</a:t>
            </a:r>
          </a:p>
          <a:p>
            <a:pPr algn="l">
              <a:lnSpc>
                <a:spcPts val="4129"/>
              </a:lnSpc>
            </a:pPr>
          </a:p>
        </p:txBody>
      </p:sp>
    </p:spTree>
  </p:cSld>
  <p:clrMapOvr>
    <a:masterClrMapping/>
  </p:clrMapOvr>
  <p:transition spd="fast">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DAGooZnipKE</dc:identifier>
  <dcterms:modified xsi:type="dcterms:W3CDTF">2011-08-01T06:04:30Z</dcterms:modified>
  <cp:revision>1</cp:revision>
  <dc:title>Fashion Item Classification</dc:title>
</cp:coreProperties>
</file>

<file path=docProps/thumbnail.jpeg>
</file>